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6" r:id="rId4"/>
    <p:sldId id="272" r:id="rId5"/>
    <p:sldId id="260" r:id="rId6"/>
    <p:sldId id="274" r:id="rId7"/>
    <p:sldId id="286" r:id="rId8"/>
    <p:sldId id="287" r:id="rId9"/>
    <p:sldId id="288" r:id="rId10"/>
    <p:sldId id="289" r:id="rId11"/>
    <p:sldId id="277" r:id="rId12"/>
    <p:sldId id="290" r:id="rId13"/>
    <p:sldId id="291" r:id="rId14"/>
    <p:sldId id="292" r:id="rId15"/>
    <p:sldId id="293" r:id="rId16"/>
    <p:sldId id="282" r:id="rId17"/>
    <p:sldId id="284" r:id="rId18"/>
    <p:sldId id="285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8" autoAdjust="0"/>
    <p:restoredTop sz="94660"/>
  </p:normalViewPr>
  <p:slideViewPr>
    <p:cSldViewPr>
      <p:cViewPr varScale="1">
        <p:scale>
          <a:sx n="112" d="100"/>
          <a:sy n="112" d="100"/>
        </p:scale>
        <p:origin x="13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0405" b="20673"/>
          <a:stretch/>
        </p:blipFill>
        <p:spPr>
          <a:xfrm>
            <a:off x="0" y="2078985"/>
            <a:ext cx="12192000" cy="47790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8157" b="50235"/>
          <a:stretch/>
        </p:blipFill>
        <p:spPr>
          <a:xfrm>
            <a:off x="0" y="1"/>
            <a:ext cx="12192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28157" b="47651"/>
          <a:stretch/>
        </p:blipFill>
        <p:spPr>
          <a:xfrm>
            <a:off x="0" y="0"/>
            <a:ext cx="12192000" cy="196214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/>
          <a:srcRect t="28157" b="50000"/>
          <a:stretch/>
        </p:blipFill>
        <p:spPr>
          <a:xfrm>
            <a:off x="0" y="1"/>
            <a:ext cx="12192000" cy="17716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8157" b="50000"/>
          <a:stretch/>
        </p:blipFill>
        <p:spPr>
          <a:xfrm>
            <a:off x="0" y="1"/>
            <a:ext cx="12192000" cy="177165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Prefixes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9000"/>
            <a:ext cx="9784080" cy="3420038"/>
          </a:xfrm>
        </p:spPr>
        <p:txBody>
          <a:bodyPr>
            <a:normAutofit/>
          </a:bodyPr>
          <a:lstStyle/>
          <a:p>
            <a:r>
              <a:rPr lang="nl-BE" b="1" dirty="0" err="1"/>
              <a:t>Prefixes</a:t>
            </a:r>
            <a:r>
              <a:rPr lang="nl-BE" b="1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strings.</a:t>
            </a:r>
          </a:p>
          <a:p>
            <a:r>
              <a:rPr lang="nl-BE" dirty="0"/>
              <a:t>GROUP </a:t>
            </a:r>
            <a:r>
              <a:rPr lang="nl-BE" dirty="0" err="1"/>
              <a:t>objects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a name </a:t>
            </a:r>
            <a:r>
              <a:rPr lang="nl-BE" dirty="0" err="1"/>
              <a:t>beginning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Prefixes</a:t>
            </a:r>
            <a:r>
              <a:rPr lang="nl-BE" dirty="0"/>
              <a:t>,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included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.</a:t>
            </a:r>
          </a:p>
          <a:p>
            <a:r>
              <a:rPr lang="nl-BE" b="1" dirty="0" err="1"/>
              <a:t>This</a:t>
            </a:r>
            <a:r>
              <a:rPr lang="nl-BE" b="1" dirty="0"/>
              <a:t> </a:t>
            </a:r>
            <a:r>
              <a:rPr lang="nl-BE" b="1" dirty="0" err="1"/>
              <a:t>functions</a:t>
            </a:r>
            <a:r>
              <a:rPr lang="nl-BE" b="1" dirty="0"/>
              <a:t> </a:t>
            </a:r>
            <a:r>
              <a:rPr lang="nl-BE" b="1" dirty="0" err="1"/>
              <a:t>comes</a:t>
            </a:r>
            <a:r>
              <a:rPr lang="nl-BE" b="1" dirty="0"/>
              <a:t> in </a:t>
            </a:r>
            <a:r>
              <a:rPr lang="nl-BE" b="1" dirty="0" err="1"/>
              <a:t>very</a:t>
            </a:r>
            <a:r>
              <a:rPr lang="nl-BE" b="1" dirty="0"/>
              <a:t> </a:t>
            </a:r>
            <a:r>
              <a:rPr lang="nl-BE" b="1" dirty="0" err="1"/>
              <a:t>handy</a:t>
            </a:r>
            <a:r>
              <a:rPr lang="nl-BE" b="1" dirty="0"/>
              <a:t> </a:t>
            </a:r>
            <a:r>
              <a:rPr lang="nl-BE" b="1" dirty="0" err="1"/>
              <a:t>if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have </a:t>
            </a:r>
            <a:r>
              <a:rPr lang="nl-BE" b="1" dirty="0" err="1"/>
              <a:t>dynamically</a:t>
            </a:r>
            <a:r>
              <a:rPr lang="nl-BE" b="1" dirty="0"/>
              <a:t> </a:t>
            </a:r>
            <a:r>
              <a:rPr lang="nl-BE" b="1" dirty="0" err="1"/>
              <a:t>spawned</a:t>
            </a:r>
            <a:r>
              <a:rPr lang="nl-BE" b="1" dirty="0"/>
              <a:t> </a:t>
            </a:r>
            <a:r>
              <a:rPr lang="nl-BE" b="1" dirty="0" err="1"/>
              <a:t>groups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a </a:t>
            </a:r>
            <a:r>
              <a:rPr lang="nl-BE" b="1" dirty="0" err="1"/>
              <a:t>certain</a:t>
            </a:r>
            <a:r>
              <a:rPr lang="nl-BE" b="1" dirty="0"/>
              <a:t> </a:t>
            </a:r>
            <a:r>
              <a:rPr lang="nl-BE" b="1" dirty="0" err="1"/>
              <a:t>names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want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build</a:t>
            </a:r>
            <a:r>
              <a:rPr lang="nl-BE" b="1" dirty="0"/>
              <a:t> a set out of these. For </a:t>
            </a:r>
            <a:r>
              <a:rPr lang="nl-BE" b="1" dirty="0" err="1"/>
              <a:t>example</a:t>
            </a:r>
            <a:r>
              <a:rPr lang="nl-BE" b="1" dirty="0"/>
              <a:t> “SAM” </a:t>
            </a:r>
            <a:r>
              <a:rPr lang="nl-BE" b="1" dirty="0" err="1"/>
              <a:t>would</a:t>
            </a:r>
            <a:r>
              <a:rPr lang="nl-BE" b="1" dirty="0"/>
              <a:t> collect </a:t>
            </a:r>
            <a:r>
              <a:rPr lang="nl-BE" b="1" dirty="0" err="1"/>
              <a:t>all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Groups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names</a:t>
            </a:r>
            <a:r>
              <a:rPr lang="nl-BE" b="1" dirty="0"/>
              <a:t> “SAM A#001”, “SAM SA-13”, ….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FilterPrefixes</a:t>
            </a:r>
            <a:r>
              <a:rPr lang="nl-BE" sz="2400" dirty="0"/>
              <a:t>( </a:t>
            </a:r>
            <a:r>
              <a:rPr lang="nl-BE" sz="2400" b="1" dirty="0" err="1"/>
              <a:t>Prefixes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562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nl-BE" dirty="0"/>
              <a:t>SET Iteration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nl-BE" dirty="0"/>
              <a:t>SETS </a:t>
            </a:r>
            <a:r>
              <a:rPr lang="nl-BE" dirty="0" err="1"/>
              <a:t>contain</a:t>
            </a:r>
            <a:r>
              <a:rPr lang="nl-BE" dirty="0"/>
              <a:t> </a:t>
            </a:r>
            <a:r>
              <a:rPr lang="nl-BE" dirty="0" err="1"/>
              <a:t>iterators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iterate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SET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 err="1"/>
              <a:t>fragments</a:t>
            </a:r>
            <a:r>
              <a:rPr lang="nl-BE" dirty="0"/>
              <a:t>, </a:t>
            </a:r>
            <a:r>
              <a:rPr lang="nl-BE" dirty="0" err="1"/>
              <a:t>yielding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logic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main</a:t>
            </a:r>
            <a:br>
              <a:rPr lang="en-US" dirty="0"/>
            </a:br>
            <a:r>
              <a:rPr lang="en-US" dirty="0"/>
              <a:t>simulation loop not blocking other logic and</a:t>
            </a:r>
            <a:br>
              <a:rPr lang="nl-BE" dirty="0"/>
            </a:br>
            <a:r>
              <a:rPr lang="nl-BE" dirty="0" err="1"/>
              <a:t>minimizing</a:t>
            </a:r>
            <a:r>
              <a:rPr lang="nl-BE" dirty="0"/>
              <a:t> performance impact.</a:t>
            </a:r>
            <a:endParaRPr lang="en-US" dirty="0"/>
          </a:p>
        </p:txBody>
      </p:sp>
      <p:cxnSp>
        <p:nvCxnSpPr>
          <p:cNvPr id="52" name="Straight Connector 27"/>
          <p:cNvCxnSpPr>
            <a:stCxn id="69" idx="0"/>
            <a:endCxn id="65" idx="2"/>
          </p:cNvCxnSpPr>
          <p:nvPr/>
        </p:nvCxnSpPr>
        <p:spPr>
          <a:xfrm flipV="1">
            <a:off x="10011044" y="414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Afgeronde rechthoek 18"/>
          <p:cNvSpPr/>
          <p:nvPr/>
        </p:nvSpPr>
        <p:spPr>
          <a:xfrm>
            <a:off x="6276002" y="360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4" name="Afgeronde rechthoek 18"/>
          <p:cNvSpPr/>
          <p:nvPr/>
        </p:nvSpPr>
        <p:spPr>
          <a:xfrm>
            <a:off x="6276002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5" name="Afgeronde rechthoek 18"/>
          <p:cNvSpPr/>
          <p:nvPr/>
        </p:nvSpPr>
        <p:spPr>
          <a:xfrm>
            <a:off x="6276002" y="558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X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6" name="Rechte verbindingslijn 55"/>
          <p:cNvCxnSpPr>
            <a:stCxn id="62" idx="2"/>
          </p:cNvCxnSpPr>
          <p:nvPr/>
        </p:nvCxnSpPr>
        <p:spPr>
          <a:xfrm flipH="1">
            <a:off x="8166023" y="3879006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63" idx="2"/>
          </p:cNvCxnSpPr>
          <p:nvPr/>
        </p:nvCxnSpPr>
        <p:spPr>
          <a:xfrm flipH="1">
            <a:off x="8166023" y="4869017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57"/>
          <p:cNvCxnSpPr>
            <a:stCxn id="64" idx="2"/>
          </p:cNvCxnSpPr>
          <p:nvPr/>
        </p:nvCxnSpPr>
        <p:spPr>
          <a:xfrm flipH="1">
            <a:off x="8166023" y="5859028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63" idx="6"/>
            <a:endCxn id="69" idx="1"/>
          </p:cNvCxnSpPr>
          <p:nvPr/>
        </p:nvCxnSpPr>
        <p:spPr>
          <a:xfrm>
            <a:off x="8526027" y="4869017"/>
            <a:ext cx="540006" cy="4500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62" idx="6"/>
            <a:endCxn id="69" idx="1"/>
          </p:cNvCxnSpPr>
          <p:nvPr/>
        </p:nvCxnSpPr>
        <p:spPr>
          <a:xfrm>
            <a:off x="8526027" y="3879006"/>
            <a:ext cx="540006" cy="103501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60"/>
          <p:cNvCxnSpPr>
            <a:stCxn id="64" idx="6"/>
            <a:endCxn id="69" idx="1"/>
          </p:cNvCxnSpPr>
          <p:nvPr/>
        </p:nvCxnSpPr>
        <p:spPr>
          <a:xfrm flipV="1">
            <a:off x="8526027" y="4914018"/>
            <a:ext cx="540006" cy="94501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7"/>
          <p:cNvSpPr/>
          <p:nvPr/>
        </p:nvSpPr>
        <p:spPr>
          <a:xfrm>
            <a:off x="8346025" y="3789005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7"/>
          <p:cNvSpPr/>
          <p:nvPr/>
        </p:nvSpPr>
        <p:spPr>
          <a:xfrm>
            <a:off x="8346025" y="4779016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7"/>
          <p:cNvSpPr/>
          <p:nvPr/>
        </p:nvSpPr>
        <p:spPr>
          <a:xfrm>
            <a:off x="8346025" y="5769027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fgeronde rechthoek 18"/>
          <p:cNvSpPr/>
          <p:nvPr/>
        </p:nvSpPr>
        <p:spPr>
          <a:xfrm>
            <a:off x="9066033" y="3519002"/>
            <a:ext cx="1890021" cy="630007"/>
          </a:xfrm>
          <a:prstGeom prst="roundRect">
            <a:avLst>
              <a:gd name="adj" fmla="val 9328"/>
            </a:avLst>
          </a:prstGeom>
          <a:solidFill>
            <a:schemeClr val="bg1">
              <a:lumMod val="25000"/>
              <a:lumOff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6" name="Afgeronde rechthoek 31"/>
          <p:cNvSpPr/>
          <p:nvPr/>
        </p:nvSpPr>
        <p:spPr>
          <a:xfrm>
            <a:off x="5915998" y="4059008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67" name="Afgeronde rechthoek 31"/>
          <p:cNvSpPr/>
          <p:nvPr/>
        </p:nvSpPr>
        <p:spPr>
          <a:xfrm>
            <a:off x="5915998" y="5049019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68" name="Afgeronde rechthoek 31"/>
          <p:cNvSpPr/>
          <p:nvPr/>
        </p:nvSpPr>
        <p:spPr>
          <a:xfrm>
            <a:off x="5915998" y="6039030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69" name="Afgeronde rechthoek 18"/>
          <p:cNvSpPr/>
          <p:nvPr/>
        </p:nvSpPr>
        <p:spPr>
          <a:xfrm>
            <a:off x="9066033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076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Rechte verbindingslijn 86"/>
          <p:cNvCxnSpPr/>
          <p:nvPr/>
        </p:nvCxnSpPr>
        <p:spPr>
          <a:xfrm flipH="1">
            <a:off x="7626017" y="6309032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88"/>
          <p:cNvCxnSpPr/>
          <p:nvPr/>
        </p:nvCxnSpPr>
        <p:spPr>
          <a:xfrm flipH="1">
            <a:off x="7626019" y="639903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chte verbindingslijn 89"/>
          <p:cNvCxnSpPr/>
          <p:nvPr/>
        </p:nvCxnSpPr>
        <p:spPr>
          <a:xfrm flipH="1">
            <a:off x="7626017" y="648903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Rechte verbindingslijn 90"/>
          <p:cNvCxnSpPr/>
          <p:nvPr/>
        </p:nvCxnSpPr>
        <p:spPr>
          <a:xfrm flipH="1">
            <a:off x="7626017" y="657903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76"/>
          <p:cNvCxnSpPr/>
          <p:nvPr/>
        </p:nvCxnSpPr>
        <p:spPr>
          <a:xfrm flipH="1">
            <a:off x="7626020" y="6129030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Rechte verbindingslijn 77"/>
          <p:cNvCxnSpPr/>
          <p:nvPr/>
        </p:nvCxnSpPr>
        <p:spPr>
          <a:xfrm flipH="1">
            <a:off x="7626018" y="6039029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/>
          <p:cNvCxnSpPr/>
          <p:nvPr/>
        </p:nvCxnSpPr>
        <p:spPr>
          <a:xfrm flipH="1">
            <a:off x="7626018" y="5949028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chte verbindingslijn 79"/>
          <p:cNvCxnSpPr/>
          <p:nvPr/>
        </p:nvCxnSpPr>
        <p:spPr>
          <a:xfrm flipH="1">
            <a:off x="7626018" y="6219031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met pijl 80"/>
          <p:cNvCxnSpPr/>
          <p:nvPr/>
        </p:nvCxnSpPr>
        <p:spPr>
          <a:xfrm>
            <a:off x="7626017" y="5859027"/>
            <a:ext cx="3870044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81"/>
          <p:cNvCxnSpPr/>
          <p:nvPr/>
        </p:nvCxnSpPr>
        <p:spPr>
          <a:xfrm flipH="1">
            <a:off x="7626020" y="567902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chte verbindingslijn 82"/>
          <p:cNvCxnSpPr/>
          <p:nvPr/>
        </p:nvCxnSpPr>
        <p:spPr>
          <a:xfrm flipH="1">
            <a:off x="7626018" y="558902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83"/>
          <p:cNvCxnSpPr/>
          <p:nvPr/>
        </p:nvCxnSpPr>
        <p:spPr>
          <a:xfrm flipH="1">
            <a:off x="7626018" y="549902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84"/>
          <p:cNvCxnSpPr/>
          <p:nvPr/>
        </p:nvCxnSpPr>
        <p:spPr>
          <a:xfrm flipH="1">
            <a:off x="7626018" y="5769026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chte verbindingslijn met pijl 85"/>
          <p:cNvCxnSpPr/>
          <p:nvPr/>
        </p:nvCxnSpPr>
        <p:spPr>
          <a:xfrm>
            <a:off x="7626017" y="5409022"/>
            <a:ext cx="3870043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echte verbindingslijn 66"/>
          <p:cNvCxnSpPr/>
          <p:nvPr/>
        </p:nvCxnSpPr>
        <p:spPr>
          <a:xfrm flipH="1">
            <a:off x="7626020" y="5229020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/>
          <p:cNvCxnSpPr/>
          <p:nvPr/>
        </p:nvCxnSpPr>
        <p:spPr>
          <a:xfrm flipH="1">
            <a:off x="7626018" y="5139019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 flipH="1">
            <a:off x="7626018" y="5049018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 flipH="1">
            <a:off x="7626018" y="5319021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/>
          <p:nvPr/>
        </p:nvCxnSpPr>
        <p:spPr>
          <a:xfrm>
            <a:off x="7626017" y="4959017"/>
            <a:ext cx="3870044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 flipH="1">
            <a:off x="7626020" y="477901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 flipH="1">
            <a:off x="7626018" y="468901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 flipH="1">
            <a:off x="7626018" y="459901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 flipH="1">
            <a:off x="7626018" y="4869016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met pijl 75"/>
          <p:cNvCxnSpPr/>
          <p:nvPr/>
        </p:nvCxnSpPr>
        <p:spPr>
          <a:xfrm>
            <a:off x="7626017" y="4509012"/>
            <a:ext cx="3870043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echte verbindingslijn 61"/>
          <p:cNvCxnSpPr/>
          <p:nvPr/>
        </p:nvCxnSpPr>
        <p:spPr>
          <a:xfrm flipH="1">
            <a:off x="7626019" y="4329010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62"/>
          <p:cNvCxnSpPr/>
          <p:nvPr/>
        </p:nvCxnSpPr>
        <p:spPr>
          <a:xfrm flipH="1">
            <a:off x="7626017" y="4239009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Rechte verbindingslijn 63"/>
          <p:cNvCxnSpPr/>
          <p:nvPr/>
        </p:nvCxnSpPr>
        <p:spPr>
          <a:xfrm flipH="1">
            <a:off x="7626017" y="4149008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chte verbindingslijn 64"/>
          <p:cNvCxnSpPr/>
          <p:nvPr/>
        </p:nvCxnSpPr>
        <p:spPr>
          <a:xfrm flipH="1">
            <a:off x="7626017" y="4419011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/>
          <p:cNvCxnSpPr/>
          <p:nvPr/>
        </p:nvCxnSpPr>
        <p:spPr>
          <a:xfrm>
            <a:off x="7626016" y="4059007"/>
            <a:ext cx="3870044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/>
          <p:nvPr/>
        </p:nvCxnSpPr>
        <p:spPr>
          <a:xfrm flipH="1">
            <a:off x="7626019" y="387900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Rechte verbindingslijn 53"/>
          <p:cNvCxnSpPr/>
          <p:nvPr/>
        </p:nvCxnSpPr>
        <p:spPr>
          <a:xfrm flipH="1">
            <a:off x="7626017" y="378900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/>
          <p:nvPr/>
        </p:nvCxnSpPr>
        <p:spPr>
          <a:xfrm flipH="1">
            <a:off x="7626017" y="369900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25"/>
          <p:cNvCxnSpPr/>
          <p:nvPr/>
        </p:nvCxnSpPr>
        <p:spPr>
          <a:xfrm flipH="1">
            <a:off x="7626017" y="3969006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are </a:t>
            </a:r>
            <a:r>
              <a:rPr lang="nl-BE" dirty="0" err="1"/>
              <a:t>iterators</a:t>
            </a:r>
            <a:r>
              <a:rPr lang="nl-BE" dirty="0"/>
              <a:t>?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the</a:t>
            </a:r>
            <a:r>
              <a:rPr lang="nl-BE" dirty="0"/>
              <a:t> advantage?</a:t>
            </a:r>
          </a:p>
        </p:txBody>
      </p:sp>
      <p:sp>
        <p:nvSpPr>
          <p:cNvPr id="10" name="Tijdelijke aanduiding voor inhoud 9"/>
          <p:cNvSpPr>
            <a:spLocks noGrp="1"/>
          </p:cNvSpPr>
          <p:nvPr>
            <p:ph idx="1"/>
          </p:nvPr>
        </p:nvSpPr>
        <p:spPr>
          <a:xfrm>
            <a:off x="695941" y="3789004"/>
            <a:ext cx="6637548" cy="2700030"/>
          </a:xfrm>
        </p:spPr>
        <p:txBody>
          <a:bodyPr>
            <a:normAutofit fontScale="77500" lnSpcReduction="20000"/>
          </a:bodyPr>
          <a:lstStyle/>
          <a:p>
            <a:r>
              <a:rPr lang="nl-BE" b="1" dirty="0" err="1"/>
              <a:t>ForEachGroup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call 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)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function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set.</a:t>
            </a:r>
          </a:p>
          <a:p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intervals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yield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loop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main</a:t>
            </a:r>
            <a:r>
              <a:rPr lang="nl-BE" dirty="0"/>
              <a:t> logic,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come</a:t>
            </a:r>
            <a:r>
              <a:rPr lang="nl-BE" dirty="0"/>
              <a:t> back </a:t>
            </a:r>
            <a:r>
              <a:rPr lang="nl-BE" dirty="0" err="1"/>
              <a:t>after</a:t>
            </a:r>
            <a:r>
              <a:rPr lang="nl-BE" dirty="0"/>
              <a:t> .0001 </a:t>
            </a:r>
            <a:r>
              <a:rPr lang="nl-BE" dirty="0" err="1"/>
              <a:t>miliseconds</a:t>
            </a:r>
            <a:r>
              <a:rPr lang="nl-BE" dirty="0"/>
              <a:t>.</a:t>
            </a:r>
          </a:p>
          <a:p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allows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executing</a:t>
            </a:r>
            <a:r>
              <a:rPr lang="nl-BE" dirty="0"/>
              <a:t> mission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interrupted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long-</a:t>
            </a:r>
            <a:r>
              <a:rPr lang="nl-BE" dirty="0" err="1"/>
              <a:t>lasting</a:t>
            </a:r>
            <a:r>
              <a:rPr lang="nl-BE" dirty="0"/>
              <a:t> loops </a:t>
            </a:r>
            <a:r>
              <a:rPr lang="nl-BE" b="1" dirty="0" err="1"/>
              <a:t>avoiding</a:t>
            </a:r>
            <a:r>
              <a:rPr lang="nl-BE" dirty="0"/>
              <a:t> </a:t>
            </a:r>
            <a:r>
              <a:rPr lang="nl-BE" b="1" dirty="0"/>
              <a:t>stuttering mission </a:t>
            </a:r>
            <a:r>
              <a:rPr lang="nl-BE" b="1" dirty="0" err="1"/>
              <a:t>behaviour</a:t>
            </a:r>
            <a:r>
              <a:rPr lang="nl-BE" dirty="0"/>
              <a:t>!</a:t>
            </a:r>
          </a:p>
        </p:txBody>
      </p:sp>
      <p:sp>
        <p:nvSpPr>
          <p:cNvPr id="5" name="TextBox 19"/>
          <p:cNvSpPr txBox="1"/>
          <p:nvPr/>
        </p:nvSpPr>
        <p:spPr>
          <a:xfrm>
            <a:off x="785942" y="2078986"/>
            <a:ext cx="5580062" cy="1440016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</a:t>
            </a:r>
            <a:r>
              <a:rPr lang="nl-BE" dirty="0"/>
              <a:t>(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</a:t>
            </a:r>
            <a:r>
              <a:rPr lang="nl-BE" dirty="0" err="1"/>
              <a:t>still</a:t>
            </a:r>
            <a:r>
              <a:rPr lang="nl-BE" dirty="0"/>
              <a:t> </a:t>
            </a:r>
            <a:r>
              <a:rPr lang="nl-BE" dirty="0" err="1"/>
              <a:t>alive</a:t>
            </a:r>
            <a:r>
              <a:rPr lang="nl-BE" dirty="0"/>
              <a:t>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  <a:endParaRPr lang="nl-BE" sz="2400" dirty="0"/>
          </a:p>
        </p:txBody>
      </p:sp>
      <p:sp>
        <p:nvSpPr>
          <p:cNvPr id="12" name="Rechthoek 11"/>
          <p:cNvSpPr/>
          <p:nvPr/>
        </p:nvSpPr>
        <p:spPr>
          <a:xfrm>
            <a:off x="9426036" y="3969005"/>
            <a:ext cx="144001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ForEachGroup</a:t>
            </a:r>
            <a:r>
              <a:rPr lang="nl-BE" sz="1200" dirty="0"/>
              <a:t> </a:t>
            </a:r>
          </a:p>
          <a:p>
            <a:pPr algn="ctr"/>
            <a:r>
              <a:rPr lang="nl-BE" sz="1200" dirty="0"/>
              <a:t>(10 GROUPS)</a:t>
            </a:r>
          </a:p>
        </p:txBody>
      </p:sp>
      <p:cxnSp>
        <p:nvCxnSpPr>
          <p:cNvPr id="14" name="Rechte verbindingslijn met pijl 13"/>
          <p:cNvCxnSpPr/>
          <p:nvPr/>
        </p:nvCxnSpPr>
        <p:spPr>
          <a:xfrm>
            <a:off x="11496058" y="2978995"/>
            <a:ext cx="1" cy="387900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/>
          <p:cNvSpPr txBox="1"/>
          <p:nvPr/>
        </p:nvSpPr>
        <p:spPr>
          <a:xfrm rot="5400000">
            <a:off x="10858856" y="3256194"/>
            <a:ext cx="914400" cy="360003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7" name="Rechthoek 16"/>
          <p:cNvSpPr/>
          <p:nvPr/>
        </p:nvSpPr>
        <p:spPr>
          <a:xfrm>
            <a:off x="7806018" y="4680051"/>
            <a:ext cx="1440016" cy="18896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MAIN Processing</a:t>
            </a:r>
          </a:p>
        </p:txBody>
      </p:sp>
      <p:sp>
        <p:nvSpPr>
          <p:cNvPr id="18" name="Rechthoek 17"/>
          <p:cNvSpPr/>
          <p:nvPr/>
        </p:nvSpPr>
        <p:spPr>
          <a:xfrm>
            <a:off x="9426036" y="4869015"/>
            <a:ext cx="1440016" cy="54000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ForEachGroup</a:t>
            </a:r>
            <a:r>
              <a:rPr lang="nl-BE" sz="1200" dirty="0"/>
              <a:t> </a:t>
            </a:r>
          </a:p>
          <a:p>
            <a:pPr algn="ctr"/>
            <a:r>
              <a:rPr lang="nl-BE" sz="1200" dirty="0"/>
              <a:t>(10 GROUPS)</a:t>
            </a:r>
          </a:p>
        </p:txBody>
      </p:sp>
      <p:sp>
        <p:nvSpPr>
          <p:cNvPr id="19" name="Rechthoek 18"/>
          <p:cNvSpPr/>
          <p:nvPr/>
        </p:nvSpPr>
        <p:spPr>
          <a:xfrm>
            <a:off x="7806018" y="5409021"/>
            <a:ext cx="1440016" cy="18000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50" dirty="0"/>
              <a:t>MAIN Processing</a:t>
            </a:r>
          </a:p>
        </p:txBody>
      </p:sp>
      <p:sp>
        <p:nvSpPr>
          <p:cNvPr id="20" name="Rechthoek 19"/>
          <p:cNvSpPr/>
          <p:nvPr/>
        </p:nvSpPr>
        <p:spPr>
          <a:xfrm>
            <a:off x="9426036" y="5589023"/>
            <a:ext cx="1440016" cy="36896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ForEachGroup</a:t>
            </a:r>
            <a:r>
              <a:rPr lang="nl-BE" sz="1200" dirty="0"/>
              <a:t> </a:t>
            </a:r>
          </a:p>
          <a:p>
            <a:pPr algn="ctr"/>
            <a:r>
              <a:rPr lang="nl-BE" sz="1200" dirty="0"/>
              <a:t>(2 GROUPS)</a:t>
            </a:r>
          </a:p>
        </p:txBody>
      </p:sp>
      <p:sp>
        <p:nvSpPr>
          <p:cNvPr id="22" name="Tijdelijke aanduiding voor inhoud 9"/>
          <p:cNvSpPr txBox="1">
            <a:spLocks/>
          </p:cNvSpPr>
          <p:nvPr/>
        </p:nvSpPr>
        <p:spPr>
          <a:xfrm>
            <a:off x="7536016" y="1988984"/>
            <a:ext cx="4050044" cy="135001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/>
              <a:t>Consider</a:t>
            </a:r>
            <a:r>
              <a:rPr lang="nl-BE" dirty="0"/>
              <a:t> in </a:t>
            </a:r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example</a:t>
            </a:r>
            <a:r>
              <a:rPr lang="nl-BE" dirty="0"/>
              <a:t> a SET_GROUP of 22 GROUPS. The </a:t>
            </a:r>
            <a:r>
              <a:rPr lang="nl-BE" dirty="0" err="1"/>
              <a:t>ForEachGroup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yield</a:t>
            </a:r>
            <a:r>
              <a:rPr lang="nl-BE" dirty="0"/>
              <a:t> </a:t>
            </a:r>
            <a:r>
              <a:rPr lang="nl-BE" dirty="0" err="1"/>
              <a:t>every</a:t>
            </a:r>
            <a:r>
              <a:rPr lang="nl-BE" dirty="0"/>
              <a:t> 10 GROUPS </a:t>
            </a:r>
            <a:r>
              <a:rPr lang="nl-BE" dirty="0" err="1"/>
              <a:t>the</a:t>
            </a:r>
            <a:r>
              <a:rPr lang="nl-BE" dirty="0"/>
              <a:t> processing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simulation</a:t>
            </a:r>
            <a:r>
              <a:rPr lang="nl-BE" dirty="0"/>
              <a:t> loop, </a:t>
            </a:r>
            <a:r>
              <a:rPr lang="nl-BE" dirty="0" err="1"/>
              <a:t>accomodating</a:t>
            </a:r>
            <a:r>
              <a:rPr lang="nl-BE" dirty="0"/>
              <a:t> performance.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7806018" y="5949028"/>
            <a:ext cx="1440016" cy="540006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/>
              <a:t>MAIN Processing</a:t>
            </a:r>
          </a:p>
        </p:txBody>
      </p:sp>
      <p:sp>
        <p:nvSpPr>
          <p:cNvPr id="56" name="Rechthoek 55"/>
          <p:cNvSpPr/>
          <p:nvPr/>
        </p:nvSpPr>
        <p:spPr>
          <a:xfrm>
            <a:off x="7806018" y="3699002"/>
            <a:ext cx="1440016" cy="27896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50" dirty="0"/>
              <a:t>START </a:t>
            </a:r>
            <a:r>
              <a:rPr lang="nl-BE" sz="1050" dirty="0" err="1"/>
              <a:t>ForEachGroup</a:t>
            </a:r>
            <a:endParaRPr lang="nl-BE" sz="1050" dirty="0"/>
          </a:p>
        </p:txBody>
      </p:sp>
      <p:cxnSp>
        <p:nvCxnSpPr>
          <p:cNvPr id="58" name="Rechte verbindingslijn met pijl 57"/>
          <p:cNvCxnSpPr/>
          <p:nvPr/>
        </p:nvCxnSpPr>
        <p:spPr>
          <a:xfrm>
            <a:off x="9336035" y="2978995"/>
            <a:ext cx="0" cy="387900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kstvak 58"/>
          <p:cNvSpPr txBox="1"/>
          <p:nvPr/>
        </p:nvSpPr>
        <p:spPr>
          <a:xfrm>
            <a:off x="7806018" y="3158997"/>
            <a:ext cx="1440016" cy="360003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 err="1">
                <a:solidFill>
                  <a:schemeClr val="tx1"/>
                </a:solidFill>
              </a:rPr>
              <a:t>Main</a:t>
            </a:r>
            <a:r>
              <a:rPr lang="nl-BE" sz="12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9426036" y="3158997"/>
            <a:ext cx="1440016" cy="360003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SET_GROUP Thread</a:t>
            </a:r>
          </a:p>
        </p:txBody>
      </p:sp>
      <p:cxnSp>
        <p:nvCxnSpPr>
          <p:cNvPr id="61" name="Rechte verbindingslijn met pijl 60"/>
          <p:cNvCxnSpPr/>
          <p:nvPr/>
        </p:nvCxnSpPr>
        <p:spPr>
          <a:xfrm>
            <a:off x="7626016" y="3609002"/>
            <a:ext cx="351003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028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iterators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699003"/>
            <a:ext cx="9784080" cy="3060035"/>
          </a:xfrm>
        </p:spPr>
        <p:txBody>
          <a:bodyPr>
            <a:normAutofit/>
          </a:bodyPr>
          <a:lstStyle/>
          <a:p>
            <a:r>
              <a:rPr lang="nl-BE" b="1" dirty="0"/>
              <a:t>:</a:t>
            </a:r>
            <a:r>
              <a:rPr lang="nl-BE" b="1" dirty="0" err="1"/>
              <a:t>ForEachGroupCompletelyInZone</a:t>
            </a:r>
            <a:r>
              <a:rPr lang="nl-BE" dirty="0"/>
              <a:t> </a:t>
            </a:r>
            <a:r>
              <a:rPr lang="nl-BE" dirty="0" err="1"/>
              <a:t>validates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set </a:t>
            </a:r>
            <a:r>
              <a:rPr lang="nl-BE" dirty="0" err="1"/>
              <a:t>whether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b="1" dirty="0" err="1"/>
              <a:t>completely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.</a:t>
            </a:r>
          </a:p>
          <a:p>
            <a:r>
              <a:rPr lang="nl-BE" dirty="0" err="1"/>
              <a:t>If</a:t>
            </a:r>
            <a:r>
              <a:rPr lang="nl-BE" dirty="0"/>
              <a:t> a </a:t>
            </a:r>
            <a:r>
              <a:rPr lang="nl-BE" b="1" dirty="0"/>
              <a:t>GROUP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SET_GROUP</a:t>
            </a:r>
            <a:r>
              <a:rPr lang="nl-BE" dirty="0"/>
              <a:t> is </a:t>
            </a:r>
            <a:r>
              <a:rPr lang="nl-BE" b="1" dirty="0" err="1"/>
              <a:t>completely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specified</a:t>
            </a:r>
            <a:r>
              <a:rPr lang="nl-BE" dirty="0"/>
              <a:t> </a:t>
            </a:r>
            <a:r>
              <a:rPr lang="nl-BE" b="1" dirty="0" err="1"/>
              <a:t>function</a:t>
            </a:r>
            <a:r>
              <a:rPr lang="nl-BE" dirty="0"/>
              <a:t> is </a:t>
            </a:r>
            <a:r>
              <a:rPr lang="nl-BE" dirty="0" err="1"/>
              <a:t>called</a:t>
            </a:r>
            <a:r>
              <a:rPr lang="nl-BE" dirty="0"/>
              <a:t>, </a:t>
            </a:r>
            <a:r>
              <a:rPr lang="nl-BE" dirty="0" err="1"/>
              <a:t>which</a:t>
            </a:r>
            <a:r>
              <a:rPr lang="nl-BE" dirty="0"/>
              <a:t> takes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parameter.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4400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ForEachGroupCompletelyInZone</a:t>
            </a:r>
            <a:r>
              <a:rPr lang="nl-BE" dirty="0"/>
              <a:t>( </a:t>
            </a:r>
            <a:r>
              <a:rPr lang="nl-BE" b="1" dirty="0" err="1"/>
              <a:t>ZoneObject</a:t>
            </a:r>
            <a:r>
              <a:rPr lang="nl-BE" dirty="0"/>
              <a:t>, 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zone!”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24680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iterators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699003"/>
            <a:ext cx="9784080" cy="3060035"/>
          </a:xfrm>
        </p:spPr>
        <p:txBody>
          <a:bodyPr>
            <a:normAutofit/>
          </a:bodyPr>
          <a:lstStyle/>
          <a:p>
            <a:r>
              <a:rPr lang="nl-BE" b="1" dirty="0"/>
              <a:t>:</a:t>
            </a:r>
            <a:r>
              <a:rPr lang="nl-BE" b="1" dirty="0" err="1"/>
              <a:t>ForEachGroupPartlyInZone</a:t>
            </a:r>
            <a:r>
              <a:rPr lang="nl-BE" dirty="0"/>
              <a:t> </a:t>
            </a:r>
            <a:r>
              <a:rPr lang="nl-BE" dirty="0" err="1"/>
              <a:t>validates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set </a:t>
            </a:r>
            <a:r>
              <a:rPr lang="nl-BE" dirty="0" err="1"/>
              <a:t>whether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b="1" dirty="0" err="1"/>
              <a:t>partly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.</a:t>
            </a:r>
          </a:p>
          <a:p>
            <a:r>
              <a:rPr lang="nl-BE" dirty="0" err="1"/>
              <a:t>If</a:t>
            </a:r>
            <a:r>
              <a:rPr lang="nl-BE" dirty="0"/>
              <a:t> a </a:t>
            </a:r>
            <a:r>
              <a:rPr lang="nl-BE" b="1" dirty="0"/>
              <a:t>GROUP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SET_GROUP</a:t>
            </a:r>
            <a:r>
              <a:rPr lang="nl-BE" dirty="0"/>
              <a:t> is </a:t>
            </a:r>
            <a:r>
              <a:rPr lang="nl-BE" b="1" dirty="0" err="1"/>
              <a:t>partly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specified</a:t>
            </a:r>
            <a:r>
              <a:rPr lang="nl-BE" dirty="0"/>
              <a:t> </a:t>
            </a:r>
            <a:r>
              <a:rPr lang="nl-BE" b="1" dirty="0" err="1"/>
              <a:t>function</a:t>
            </a:r>
            <a:r>
              <a:rPr lang="nl-BE" dirty="0"/>
              <a:t> is </a:t>
            </a:r>
            <a:r>
              <a:rPr lang="nl-BE" dirty="0" err="1"/>
              <a:t>called</a:t>
            </a:r>
            <a:r>
              <a:rPr lang="nl-BE" dirty="0"/>
              <a:t>, </a:t>
            </a:r>
            <a:r>
              <a:rPr lang="nl-BE" dirty="0" err="1"/>
              <a:t>which</a:t>
            </a:r>
            <a:r>
              <a:rPr lang="nl-BE" dirty="0"/>
              <a:t> takes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parameter.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4"/>
            <a:ext cx="10620117" cy="14400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ForEachGroupPartlyInZone</a:t>
            </a:r>
            <a:r>
              <a:rPr lang="nl-BE" dirty="0"/>
              <a:t>( </a:t>
            </a:r>
            <a:r>
              <a:rPr lang="nl-BE" b="1" dirty="0" err="1"/>
              <a:t>ZoneObject</a:t>
            </a:r>
            <a:r>
              <a:rPr lang="nl-BE" dirty="0"/>
              <a:t>, 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zone!”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11016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iterators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699003"/>
            <a:ext cx="9784080" cy="3060035"/>
          </a:xfrm>
        </p:spPr>
        <p:txBody>
          <a:bodyPr>
            <a:normAutofit/>
          </a:bodyPr>
          <a:lstStyle/>
          <a:p>
            <a:r>
              <a:rPr lang="nl-BE" b="1" dirty="0"/>
              <a:t>:</a:t>
            </a:r>
            <a:r>
              <a:rPr lang="nl-BE" b="1" dirty="0" err="1"/>
              <a:t>ForEachGroupPartlyInZone</a:t>
            </a:r>
            <a:r>
              <a:rPr lang="nl-BE" dirty="0"/>
              <a:t> </a:t>
            </a:r>
            <a:r>
              <a:rPr lang="nl-BE" dirty="0" err="1"/>
              <a:t>validates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set </a:t>
            </a:r>
            <a:r>
              <a:rPr lang="nl-BE" dirty="0" err="1"/>
              <a:t>whether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b="1" dirty="0" err="1"/>
              <a:t>not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.</a:t>
            </a:r>
          </a:p>
          <a:p>
            <a:r>
              <a:rPr lang="nl-BE" dirty="0" err="1"/>
              <a:t>If</a:t>
            </a:r>
            <a:r>
              <a:rPr lang="nl-BE" dirty="0"/>
              <a:t> a </a:t>
            </a:r>
            <a:r>
              <a:rPr lang="nl-BE" b="1" dirty="0"/>
              <a:t>GROUP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SET_GROUP</a:t>
            </a:r>
            <a:r>
              <a:rPr lang="nl-BE" dirty="0"/>
              <a:t> is </a:t>
            </a:r>
            <a:r>
              <a:rPr lang="nl-BE" b="1" dirty="0" err="1"/>
              <a:t>not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specified</a:t>
            </a:r>
            <a:r>
              <a:rPr lang="nl-BE" dirty="0"/>
              <a:t> </a:t>
            </a:r>
            <a:r>
              <a:rPr lang="nl-BE" b="1" dirty="0" err="1"/>
              <a:t>function</a:t>
            </a:r>
            <a:r>
              <a:rPr lang="nl-BE" dirty="0"/>
              <a:t> is </a:t>
            </a:r>
            <a:r>
              <a:rPr lang="nl-BE" dirty="0" err="1"/>
              <a:t>called</a:t>
            </a:r>
            <a:r>
              <a:rPr lang="nl-BE" dirty="0"/>
              <a:t>, </a:t>
            </a:r>
            <a:r>
              <a:rPr lang="nl-BE" dirty="0" err="1"/>
              <a:t>which</a:t>
            </a:r>
            <a:r>
              <a:rPr lang="nl-BE" dirty="0"/>
              <a:t> takes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parameter.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4"/>
            <a:ext cx="10620117" cy="14400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ForEachGroupNotInZone</a:t>
            </a:r>
            <a:r>
              <a:rPr lang="nl-BE" dirty="0"/>
              <a:t>( </a:t>
            </a:r>
            <a:r>
              <a:rPr lang="nl-BE" b="1" dirty="0" err="1"/>
              <a:t>ZoneObject</a:t>
            </a:r>
            <a:r>
              <a:rPr lang="nl-BE" dirty="0"/>
              <a:t>, 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zone!”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06189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Moose_Test_SET_GROUP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MOOSE?</a:t>
            </a:r>
            <a:endParaRPr lang="en-US" dirty="0"/>
          </a:p>
        </p:txBody>
      </p:sp>
      <p:sp>
        <p:nvSpPr>
          <p:cNvPr id="11" name="Rechthoek 10"/>
          <p:cNvSpPr/>
          <p:nvPr/>
        </p:nvSpPr>
        <p:spPr>
          <a:xfrm>
            <a:off x="6546005" y="2708992"/>
            <a:ext cx="5040056" cy="396004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Make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scripting</a:t>
            </a:r>
            <a:r>
              <a:rPr lang="nl-BE" dirty="0"/>
              <a:t> </a:t>
            </a:r>
            <a:r>
              <a:rPr lang="nl-BE" b="1" dirty="0"/>
              <a:t>more easy </a:t>
            </a:r>
            <a:r>
              <a:rPr lang="nl-BE" dirty="0" err="1"/>
              <a:t>for</a:t>
            </a:r>
            <a:r>
              <a:rPr lang="nl-BE" dirty="0"/>
              <a:t> mission designers, </a:t>
            </a:r>
            <a:r>
              <a:rPr lang="nl-BE" dirty="0" err="1"/>
              <a:t>provide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abstraction</a:t>
            </a:r>
            <a:r>
              <a:rPr lang="nl-BE" dirty="0"/>
              <a:t> </a:t>
            </a:r>
            <a:r>
              <a:rPr lang="nl-BE" dirty="0" err="1"/>
              <a:t>layer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Achieve</a:t>
            </a:r>
            <a:r>
              <a:rPr lang="nl-BE" b="1" dirty="0"/>
              <a:t> more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b="1" dirty="0" err="1"/>
              <a:t>less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Allow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b="1" dirty="0" err="1"/>
              <a:t>condense</a:t>
            </a:r>
            <a:r>
              <a:rPr lang="nl-BE" b="1" dirty="0"/>
              <a:t> code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script file.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Proper </a:t>
            </a:r>
            <a:r>
              <a:rPr lang="nl-BE" b="1" dirty="0" err="1"/>
              <a:t>documentation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1" dirty="0" err="1"/>
              <a:t>Example</a:t>
            </a:r>
            <a:r>
              <a:rPr lang="nl-BE" b="1" dirty="0"/>
              <a:t> </a:t>
            </a:r>
            <a:r>
              <a:rPr lang="nl-BE" b="1" dirty="0" err="1"/>
              <a:t>missions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Work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(</a:t>
            </a:r>
            <a:r>
              <a:rPr lang="nl-BE" dirty="0" err="1"/>
              <a:t>global</a:t>
            </a:r>
            <a:r>
              <a:rPr lang="nl-BE" dirty="0"/>
              <a:t>) </a:t>
            </a:r>
            <a:r>
              <a:rPr lang="nl-BE" b="1" dirty="0" err="1"/>
              <a:t>objects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methods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1" dirty="0" err="1"/>
              <a:t>Polymorphism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Create</a:t>
            </a:r>
            <a:r>
              <a:rPr lang="nl-BE" dirty="0"/>
              <a:t> </a:t>
            </a:r>
            <a:r>
              <a:rPr lang="nl-BE" b="1" dirty="0"/>
              <a:t>multiple </a:t>
            </a:r>
            <a:r>
              <a:rPr lang="nl-BE" b="1" dirty="0" err="1"/>
              <a:t>tasks</a:t>
            </a:r>
            <a:r>
              <a:rPr lang="nl-BE" b="1" dirty="0"/>
              <a:t> (goals)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mission.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1" dirty="0" err="1"/>
              <a:t>Avoid</a:t>
            </a:r>
            <a:r>
              <a:rPr lang="nl-BE" dirty="0"/>
              <a:t> large </a:t>
            </a:r>
            <a:r>
              <a:rPr lang="nl-BE" b="1" dirty="0" err="1"/>
              <a:t>repeating</a:t>
            </a:r>
            <a:r>
              <a:rPr lang="nl-BE" b="1" dirty="0"/>
              <a:t> loops</a:t>
            </a:r>
            <a:r>
              <a:rPr lang="nl-BE" dirty="0"/>
              <a:t>. Follow </a:t>
            </a:r>
            <a:r>
              <a:rPr lang="nl-BE" dirty="0" err="1"/>
              <a:t>the</a:t>
            </a:r>
            <a:r>
              <a:rPr lang="nl-BE" dirty="0"/>
              <a:t> DCS event system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react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, </a:t>
            </a:r>
            <a:r>
              <a:rPr lang="nl-BE" dirty="0" err="1"/>
              <a:t>improving</a:t>
            </a:r>
            <a:r>
              <a:rPr lang="nl-BE" dirty="0"/>
              <a:t>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Provide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b="1" dirty="0"/>
              <a:t>off-</a:t>
            </a:r>
            <a:r>
              <a:rPr lang="nl-BE" b="1" dirty="0" err="1"/>
              <a:t>the</a:t>
            </a:r>
            <a:r>
              <a:rPr lang="nl-BE" b="1" dirty="0"/>
              <a:t>-</a:t>
            </a:r>
            <a:r>
              <a:rPr lang="nl-BE" b="1" dirty="0" err="1"/>
              <a:t>shelf</a:t>
            </a:r>
            <a:r>
              <a:rPr lang="nl-BE" b="1" dirty="0"/>
              <a:t> </a:t>
            </a:r>
            <a:r>
              <a:rPr lang="nl-BE" b="1" dirty="0" err="1"/>
              <a:t>logging</a:t>
            </a:r>
            <a:r>
              <a:rPr lang="nl-BE" b="1" dirty="0"/>
              <a:t> system</a:t>
            </a:r>
            <a:r>
              <a:rPr lang="nl-BE" dirty="0"/>
              <a:t>.</a:t>
            </a:r>
          </a:p>
        </p:txBody>
      </p:sp>
      <p:sp>
        <p:nvSpPr>
          <p:cNvPr id="12" name="Rechthoek 11"/>
          <p:cNvSpPr/>
          <p:nvPr/>
        </p:nvSpPr>
        <p:spPr>
          <a:xfrm>
            <a:off x="605940" y="2708992"/>
            <a:ext cx="5040055" cy="3960044"/>
          </a:xfrm>
          <a:prstGeom prst="rect">
            <a:avLst/>
          </a:prstGeom>
          <a:solidFill>
            <a:schemeClr val="tx2">
              <a:lumMod val="9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Huge </a:t>
            </a:r>
            <a:r>
              <a:rPr lang="nl-BE" dirty="0" err="1"/>
              <a:t>learning</a:t>
            </a:r>
            <a:r>
              <a:rPr lang="nl-BE" dirty="0"/>
              <a:t> curve </a:t>
            </a:r>
            <a:r>
              <a:rPr lang="nl-BE" dirty="0" err="1"/>
              <a:t>learning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DCS </a:t>
            </a:r>
            <a:r>
              <a:rPr lang="nl-BE" dirty="0" err="1"/>
              <a:t>scripting</a:t>
            </a:r>
            <a:r>
              <a:rPr lang="nl-BE" dirty="0"/>
              <a:t> engine </a:t>
            </a:r>
            <a:r>
              <a:rPr lang="nl-BE" dirty="0" err="1"/>
              <a:t>APIs</a:t>
            </a:r>
            <a:r>
              <a:rPr lang="nl-BE" dirty="0"/>
              <a:t>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Lots of well </a:t>
            </a:r>
            <a:r>
              <a:rPr lang="nl-BE" dirty="0" err="1"/>
              <a:t>written</a:t>
            </a:r>
            <a:r>
              <a:rPr lang="nl-BE" dirty="0"/>
              <a:t> scripts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community, but hard </a:t>
            </a:r>
            <a:r>
              <a:rPr lang="nl-BE" dirty="0" err="1"/>
              <a:t>to</a:t>
            </a:r>
            <a:r>
              <a:rPr lang="nl-BE" dirty="0"/>
              <a:t> combine in </a:t>
            </a:r>
            <a:r>
              <a:rPr lang="nl-BE" dirty="0" err="1"/>
              <a:t>scenarios</a:t>
            </a:r>
            <a:r>
              <a:rPr lang="nl-BE" dirty="0"/>
              <a:t>, </a:t>
            </a:r>
            <a:r>
              <a:rPr lang="nl-BE" dirty="0" err="1"/>
              <a:t>and</a:t>
            </a:r>
            <a:r>
              <a:rPr lang="nl-BE" dirty="0"/>
              <a:t> no </a:t>
            </a:r>
            <a:r>
              <a:rPr lang="nl-BE" dirty="0" err="1"/>
              <a:t>standards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DCS API set </a:t>
            </a:r>
            <a:r>
              <a:rPr lang="nl-BE" dirty="0" err="1"/>
              <a:t>can</a:t>
            </a:r>
            <a:r>
              <a:rPr lang="nl-BE" dirty="0"/>
              <a:t> (</a:t>
            </a:r>
            <a:r>
              <a:rPr lang="nl-BE" dirty="0" err="1"/>
              <a:t>still</a:t>
            </a:r>
            <a:r>
              <a:rPr lang="nl-BE" dirty="0"/>
              <a:t>) </a:t>
            </a:r>
            <a:r>
              <a:rPr lang="nl-BE" dirty="0" err="1"/>
              <a:t>contain</a:t>
            </a:r>
            <a:r>
              <a:rPr lang="nl-BE" dirty="0"/>
              <a:t> bugs, </a:t>
            </a:r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have a large impact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coding</a:t>
            </a:r>
            <a:r>
              <a:rPr lang="nl-BE" dirty="0"/>
              <a:t> spread out over </a:t>
            </a:r>
            <a:r>
              <a:rPr lang="nl-BE" dirty="0" err="1"/>
              <a:t>one</a:t>
            </a:r>
            <a:r>
              <a:rPr lang="nl-BE" dirty="0"/>
              <a:t> mission file: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In triggers “DO SCRIPT” </a:t>
            </a:r>
            <a:r>
              <a:rPr lang="nl-BE" dirty="0" err="1"/>
              <a:t>sections</a:t>
            </a:r>
            <a:r>
              <a:rPr lang="nl-BE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In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predicates</a:t>
            </a:r>
            <a:r>
              <a:rPr lang="nl-BE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In </a:t>
            </a:r>
            <a:r>
              <a:rPr lang="nl-BE" dirty="0" err="1"/>
              <a:t>waypoint</a:t>
            </a:r>
            <a:r>
              <a:rPr lang="nl-BE" dirty="0"/>
              <a:t> actions.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Workflow is hard </a:t>
            </a:r>
            <a:r>
              <a:rPr lang="nl-BE" dirty="0" err="1"/>
              <a:t>to</a:t>
            </a:r>
            <a:r>
              <a:rPr lang="nl-BE" dirty="0"/>
              <a:t> follow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tigger</a:t>
            </a:r>
            <a:r>
              <a:rPr lang="nl-BE" dirty="0"/>
              <a:t> </a:t>
            </a:r>
            <a:r>
              <a:rPr lang="nl-BE" dirty="0" err="1"/>
              <a:t>mechanism</a:t>
            </a:r>
            <a:r>
              <a:rPr lang="nl-BE" dirty="0"/>
              <a:t> (</a:t>
            </a:r>
            <a:r>
              <a:rPr lang="nl-BE" dirty="0" err="1"/>
              <a:t>flags</a:t>
            </a:r>
            <a:r>
              <a:rPr lang="nl-BE" dirty="0"/>
              <a:t>).</a:t>
            </a:r>
          </a:p>
          <a:p>
            <a:pPr marL="800100" lvl="1" indent="-342900">
              <a:buFont typeface="+mj-lt"/>
              <a:buAutoNum type="arabicPeriod"/>
            </a:pPr>
            <a:endParaRPr lang="nl-BE" dirty="0"/>
          </a:p>
          <a:p>
            <a:pPr marL="342900" indent="-342900">
              <a:buFont typeface="+mj-lt"/>
              <a:buAutoNum type="arabicPeriod"/>
            </a:pPr>
            <a:endParaRPr lang="nl-BE" dirty="0"/>
          </a:p>
        </p:txBody>
      </p:sp>
      <p:sp>
        <p:nvSpPr>
          <p:cNvPr id="13" name="Rechthoek 12"/>
          <p:cNvSpPr/>
          <p:nvPr/>
        </p:nvSpPr>
        <p:spPr>
          <a:xfrm>
            <a:off x="605939" y="2168986"/>
            <a:ext cx="5040055" cy="540006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 err="1">
                <a:solidFill>
                  <a:schemeClr val="tx1"/>
                </a:solidFill>
              </a:rPr>
              <a:t>What</a:t>
            </a:r>
            <a:r>
              <a:rPr lang="nl-BE" b="1" dirty="0">
                <a:solidFill>
                  <a:schemeClr val="tx1"/>
                </a:solidFill>
              </a:rPr>
              <a:t> I </a:t>
            </a:r>
            <a:r>
              <a:rPr lang="nl-BE" b="1" dirty="0" err="1">
                <a:solidFill>
                  <a:schemeClr val="tx1"/>
                </a:solidFill>
              </a:rPr>
              <a:t>experienced</a:t>
            </a:r>
            <a:r>
              <a:rPr lang="nl-BE" b="1" dirty="0">
                <a:solidFill>
                  <a:schemeClr val="tx1"/>
                </a:solidFill>
              </a:rPr>
              <a:t> as a mission designer</a:t>
            </a:r>
          </a:p>
        </p:txBody>
      </p:sp>
      <p:sp>
        <p:nvSpPr>
          <p:cNvPr id="14" name="Rechthoek 13"/>
          <p:cNvSpPr/>
          <p:nvPr/>
        </p:nvSpPr>
        <p:spPr>
          <a:xfrm>
            <a:off x="6546004" y="2168986"/>
            <a:ext cx="5040057" cy="540006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 err="1">
                <a:solidFill>
                  <a:schemeClr val="tx1"/>
                </a:solidFill>
              </a:rPr>
              <a:t>Why</a:t>
            </a:r>
            <a:r>
              <a:rPr lang="nl-BE" b="1" dirty="0">
                <a:solidFill>
                  <a:schemeClr val="tx1"/>
                </a:solidFill>
              </a:rPr>
              <a:t> I </a:t>
            </a:r>
            <a:r>
              <a:rPr lang="nl-BE" b="1" dirty="0" err="1">
                <a:solidFill>
                  <a:schemeClr val="tx1"/>
                </a:solidFill>
              </a:rPr>
              <a:t>started</a:t>
            </a:r>
            <a:r>
              <a:rPr lang="nl-BE" b="1" dirty="0">
                <a:solidFill>
                  <a:schemeClr val="tx1"/>
                </a:solidFill>
              </a:rPr>
              <a:t> </a:t>
            </a:r>
            <a:r>
              <a:rPr lang="nl-BE" b="1" dirty="0" err="1">
                <a:solidFill>
                  <a:schemeClr val="tx1"/>
                </a:solidFill>
              </a:rPr>
              <a:t>with</a:t>
            </a:r>
            <a:r>
              <a:rPr lang="nl-BE" b="1" dirty="0">
                <a:solidFill>
                  <a:schemeClr val="tx1"/>
                </a:solidFill>
              </a:rPr>
              <a:t> </a:t>
            </a:r>
            <a:r>
              <a:rPr lang="nl-BE" b="1" dirty="0" err="1">
                <a:solidFill>
                  <a:schemeClr val="tx1"/>
                </a:solidFill>
              </a:rPr>
              <a:t>the</a:t>
            </a:r>
            <a:r>
              <a:rPr lang="nl-BE" b="1" dirty="0">
                <a:solidFill>
                  <a:schemeClr val="tx1"/>
                </a:solidFill>
              </a:rPr>
              <a:t> MOOSE Framework</a:t>
            </a:r>
          </a:p>
        </p:txBody>
      </p:sp>
      <p:sp>
        <p:nvSpPr>
          <p:cNvPr id="15" name="Pijl-rechts 14"/>
          <p:cNvSpPr/>
          <p:nvPr/>
        </p:nvSpPr>
        <p:spPr>
          <a:xfrm>
            <a:off x="5825997" y="3338999"/>
            <a:ext cx="540006" cy="2520028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9916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 CLASSES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MOOSE contains</a:t>
            </a:r>
            <a:br>
              <a:rPr lang="en-US" dirty="0"/>
            </a:br>
            <a:r>
              <a:rPr lang="en-US" dirty="0"/>
              <a:t>SET classes that are collections of objects</a:t>
            </a:r>
            <a:br>
              <a:rPr lang="en-US" dirty="0"/>
            </a:br>
            <a:r>
              <a:rPr lang="en-US" dirty="0"/>
              <a:t>dynamically growing or shrinking</a:t>
            </a:r>
            <a:br>
              <a:rPr lang="en-US" dirty="0"/>
            </a:br>
            <a:r>
              <a:rPr lang="en-US" dirty="0"/>
              <a:t>during mission execution.</a:t>
            </a:r>
          </a:p>
        </p:txBody>
      </p:sp>
      <p:cxnSp>
        <p:nvCxnSpPr>
          <p:cNvPr id="14" name="Straight Connector 27"/>
          <p:cNvCxnSpPr>
            <a:stCxn id="21" idx="0"/>
            <a:endCxn id="20" idx="2"/>
          </p:cNvCxnSpPr>
          <p:nvPr/>
        </p:nvCxnSpPr>
        <p:spPr>
          <a:xfrm flipV="1">
            <a:off x="2090956" y="5049018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Afgeronde rechthoek 18"/>
          <p:cNvSpPr/>
          <p:nvPr/>
        </p:nvSpPr>
        <p:spPr>
          <a:xfrm>
            <a:off x="1145945" y="441901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1145945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21"/>
          <p:cNvSpPr/>
          <p:nvPr/>
        </p:nvSpPr>
        <p:spPr>
          <a:xfrm>
            <a:off x="3305969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Gebogen verbindingslijn 22"/>
          <p:cNvCxnSpPr>
            <a:stCxn id="22" idx="0"/>
            <a:endCxn id="20" idx="2"/>
          </p:cNvCxnSpPr>
          <p:nvPr/>
        </p:nvCxnSpPr>
        <p:spPr>
          <a:xfrm rot="16200000" flipV="1">
            <a:off x="2945966" y="4194009"/>
            <a:ext cx="450005" cy="2160024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 CLASSES</a:t>
            </a:r>
            <a:endParaRPr lang="en-US" dirty="0"/>
          </a:p>
        </p:txBody>
      </p:sp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contains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various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SET classes,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derived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from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SET_BASE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" name="Straight Connector 2"/>
          <p:cNvCxnSpPr>
            <a:stCxn id="14" idx="0"/>
            <a:endCxn id="13" idx="2"/>
          </p:cNvCxnSpPr>
          <p:nvPr/>
        </p:nvCxnSpPr>
        <p:spPr>
          <a:xfrm flipV="1">
            <a:off x="2630962" y="4059007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2" idx="0"/>
            <a:endCxn id="14" idx="2"/>
          </p:cNvCxnSpPr>
          <p:nvPr/>
        </p:nvCxnSpPr>
        <p:spPr>
          <a:xfrm flipV="1">
            <a:off x="2630962" y="513901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fgeronde rechthoek 18"/>
          <p:cNvSpPr/>
          <p:nvPr/>
        </p:nvSpPr>
        <p:spPr>
          <a:xfrm>
            <a:off x="1685951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685951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1685951" y="558902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3" name="Afgeronde rechthoek 32"/>
          <p:cNvSpPr/>
          <p:nvPr/>
        </p:nvSpPr>
        <p:spPr>
          <a:xfrm>
            <a:off x="3755974" y="558902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6" name="Gebogen verbindingslijn 35"/>
          <p:cNvCxnSpPr>
            <a:stCxn id="33" idx="0"/>
            <a:endCxn id="14" idx="2"/>
          </p:cNvCxnSpPr>
          <p:nvPr/>
        </p:nvCxnSpPr>
        <p:spPr>
          <a:xfrm rot="16200000" flipV="1">
            <a:off x="3440972" y="4329010"/>
            <a:ext cx="450005" cy="2070023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19"/>
          <p:cNvSpPr txBox="1"/>
          <p:nvPr/>
        </p:nvSpPr>
        <p:spPr>
          <a:xfrm>
            <a:off x="5195990" y="2798993"/>
            <a:ext cx="4500050" cy="2250025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The SET_GROUP class </a:t>
            </a:r>
            <a:r>
              <a:rPr lang="nl-BE" sz="1600" dirty="0" err="1">
                <a:solidFill>
                  <a:schemeClr val="accent1"/>
                </a:solidFill>
              </a:rPr>
              <a:t>provides</a:t>
            </a:r>
            <a:r>
              <a:rPr lang="nl-BE" sz="1600" dirty="0">
                <a:solidFill>
                  <a:schemeClr val="accent1"/>
                </a:solidFill>
              </a:rPr>
              <a:t> a </a:t>
            </a:r>
            <a:r>
              <a:rPr lang="nl-BE" sz="1600" dirty="0" err="1">
                <a:solidFill>
                  <a:schemeClr val="accent1"/>
                </a:solidFill>
              </a:rPr>
              <a:t>dynamically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managed</a:t>
            </a:r>
            <a:r>
              <a:rPr lang="nl-BE" sz="1600" dirty="0">
                <a:solidFill>
                  <a:schemeClr val="accent1"/>
                </a:solidFill>
              </a:rPr>
              <a:t> SET of GROUPS </a:t>
            </a:r>
            <a:r>
              <a:rPr lang="nl-BE" sz="1600" dirty="0" err="1">
                <a:solidFill>
                  <a:schemeClr val="accent1"/>
                </a:solidFill>
              </a:rPr>
              <a:t>complying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with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specified</a:t>
            </a:r>
            <a:r>
              <a:rPr lang="nl-BE" sz="1600" dirty="0">
                <a:solidFill>
                  <a:schemeClr val="accent1"/>
                </a:solidFill>
              </a:rPr>
              <a:t> filter criteria.</a:t>
            </a:r>
          </a:p>
          <a:p>
            <a:r>
              <a:rPr lang="nl-BE" sz="1600" dirty="0">
                <a:solidFill>
                  <a:schemeClr val="accent1"/>
                </a:solidFill>
              </a:rPr>
              <a:t>The SET_UNIT class </a:t>
            </a:r>
            <a:r>
              <a:rPr lang="nl-BE" sz="1600" dirty="0" err="1">
                <a:solidFill>
                  <a:schemeClr val="accent1"/>
                </a:solidFill>
              </a:rPr>
              <a:t>provides</a:t>
            </a:r>
            <a:r>
              <a:rPr lang="nl-BE" sz="1600" dirty="0">
                <a:solidFill>
                  <a:schemeClr val="accent1"/>
                </a:solidFill>
              </a:rPr>
              <a:t> a </a:t>
            </a:r>
            <a:r>
              <a:rPr lang="nl-BE" sz="1600" dirty="0" err="1">
                <a:solidFill>
                  <a:schemeClr val="accent1"/>
                </a:solidFill>
              </a:rPr>
              <a:t>dynamically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managed</a:t>
            </a:r>
            <a:r>
              <a:rPr lang="nl-BE" sz="1600" dirty="0">
                <a:solidFill>
                  <a:schemeClr val="accent1"/>
                </a:solidFill>
              </a:rPr>
              <a:t> SET of UNITS </a:t>
            </a:r>
            <a:r>
              <a:rPr lang="nl-BE" sz="1600" dirty="0" err="1">
                <a:solidFill>
                  <a:schemeClr val="accent1"/>
                </a:solidFill>
              </a:rPr>
              <a:t>complying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with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specified</a:t>
            </a:r>
            <a:r>
              <a:rPr lang="nl-BE" sz="1600" dirty="0">
                <a:solidFill>
                  <a:schemeClr val="accent1"/>
                </a:solidFill>
              </a:rPr>
              <a:t> filter criteria.</a:t>
            </a:r>
          </a:p>
          <a:p>
            <a:r>
              <a:rPr lang="nl-BE" sz="1600" dirty="0">
                <a:solidFill>
                  <a:schemeClr val="accent1"/>
                </a:solidFill>
              </a:rPr>
              <a:t>It is </a:t>
            </a:r>
            <a:r>
              <a:rPr lang="nl-BE" sz="1600" dirty="0" err="1">
                <a:solidFill>
                  <a:schemeClr val="accent1"/>
                </a:solidFill>
              </a:rPr>
              <a:t>likely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that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other</a:t>
            </a:r>
            <a:r>
              <a:rPr lang="nl-BE" sz="1600" dirty="0">
                <a:solidFill>
                  <a:schemeClr val="accent1"/>
                </a:solidFill>
              </a:rPr>
              <a:t> SET classes </a:t>
            </a:r>
            <a:r>
              <a:rPr lang="nl-BE" sz="1600" dirty="0" err="1">
                <a:solidFill>
                  <a:schemeClr val="accent1"/>
                </a:solidFill>
              </a:rPr>
              <a:t>will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be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defined</a:t>
            </a:r>
            <a:r>
              <a:rPr lang="nl-BE" sz="1600" dirty="0">
                <a:solidFill>
                  <a:schemeClr val="accent1"/>
                </a:solidFill>
              </a:rPr>
              <a:t> in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future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for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other</a:t>
            </a:r>
            <a:r>
              <a:rPr lang="nl-BE" sz="1600" dirty="0">
                <a:solidFill>
                  <a:schemeClr val="accent1"/>
                </a:solidFill>
              </a:rPr>
              <a:t> classes.</a:t>
            </a:r>
          </a:p>
          <a:p>
            <a:endParaRPr lang="nl-BE" sz="1600" dirty="0">
              <a:solidFill>
                <a:schemeClr val="accent1"/>
              </a:solidFill>
            </a:endParaRPr>
          </a:p>
        </p:txBody>
      </p:sp>
      <p:sp>
        <p:nvSpPr>
          <p:cNvPr id="17" name="Afgeronde rechthoek 16"/>
          <p:cNvSpPr/>
          <p:nvPr/>
        </p:nvSpPr>
        <p:spPr>
          <a:xfrm>
            <a:off x="5825997" y="558902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SET_...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8" name="Gebogen verbindingslijn 17"/>
          <p:cNvCxnSpPr>
            <a:stCxn id="17" idx="0"/>
            <a:endCxn id="14" idx="2"/>
          </p:cNvCxnSpPr>
          <p:nvPr/>
        </p:nvCxnSpPr>
        <p:spPr>
          <a:xfrm rot="16200000" flipV="1">
            <a:off x="4475983" y="3293999"/>
            <a:ext cx="450005" cy="4140046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SETS are </a:t>
            </a:r>
            <a:r>
              <a:rPr lang="nl-BE" dirty="0" err="1"/>
              <a:t>dynamically</a:t>
            </a:r>
            <a:r>
              <a:rPr lang="nl-BE" dirty="0"/>
              <a:t> </a:t>
            </a:r>
            <a:r>
              <a:rPr lang="nl-BE" dirty="0" err="1"/>
              <a:t>managed</a:t>
            </a:r>
            <a:r>
              <a:rPr lang="nl-BE" dirty="0"/>
              <a:t> </a:t>
            </a:r>
            <a:r>
              <a:rPr lang="nl-BE" dirty="0" err="1"/>
              <a:t>using</a:t>
            </a:r>
            <a:r>
              <a:rPr lang="nl-BE" dirty="0"/>
              <a:t> filter criteria</a:t>
            </a:r>
            <a:endParaRPr lang="en-US" dirty="0"/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half" idx="2"/>
          </p:nvPr>
        </p:nvSpPr>
        <p:spPr>
          <a:xfrm>
            <a:off x="7176012" y="2438989"/>
            <a:ext cx="4500050" cy="3600040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BE" sz="2000" dirty="0"/>
              <a:t>SET_GROUP </a:t>
            </a:r>
            <a:r>
              <a:rPr lang="nl-BE" sz="2000" dirty="0" err="1"/>
              <a:t>contains</a:t>
            </a:r>
            <a:r>
              <a:rPr lang="nl-BE" sz="2000" dirty="0"/>
              <a:t> a </a:t>
            </a:r>
            <a:r>
              <a:rPr lang="nl-BE" sz="2000" dirty="0" err="1"/>
              <a:t>reference</a:t>
            </a:r>
            <a:r>
              <a:rPr lang="nl-BE" sz="2000" dirty="0"/>
              <a:t> </a:t>
            </a:r>
            <a:r>
              <a:rPr lang="nl-BE" sz="2000" dirty="0" err="1"/>
              <a:t>to</a:t>
            </a:r>
            <a:r>
              <a:rPr lang="nl-BE" sz="2000" dirty="0"/>
              <a:t> multiple GROUP </a:t>
            </a:r>
            <a:r>
              <a:rPr lang="nl-BE" sz="2000" dirty="0" err="1"/>
              <a:t>objects</a:t>
            </a:r>
            <a:r>
              <a:rPr lang="nl-BE" sz="2000" dirty="0"/>
              <a:t> </a:t>
            </a:r>
            <a:r>
              <a:rPr lang="nl-BE" sz="2000" dirty="0" err="1"/>
              <a:t>within</a:t>
            </a:r>
            <a:r>
              <a:rPr lang="nl-BE" sz="2000" dirty="0"/>
              <a:t> a running mission.</a:t>
            </a:r>
          </a:p>
          <a:p>
            <a:pPr marL="342900" indent="-342900">
              <a:buFont typeface="+mj-lt"/>
              <a:buAutoNum type="arabicPeriod"/>
            </a:pPr>
            <a:r>
              <a:rPr lang="nl-BE" sz="2000" dirty="0"/>
              <a:t>Filter criteria </a:t>
            </a:r>
            <a:r>
              <a:rPr lang="nl-BE" sz="2000" dirty="0" err="1"/>
              <a:t>can</a:t>
            </a:r>
            <a:r>
              <a:rPr lang="nl-BE" sz="2000" dirty="0"/>
              <a:t> </a:t>
            </a:r>
            <a:r>
              <a:rPr lang="nl-BE" sz="2000" dirty="0" err="1"/>
              <a:t>be</a:t>
            </a:r>
            <a:r>
              <a:rPr lang="nl-BE" sz="2000" dirty="0"/>
              <a:t> </a:t>
            </a:r>
            <a:r>
              <a:rPr lang="nl-BE" sz="2000" dirty="0" err="1"/>
              <a:t>defined</a:t>
            </a:r>
            <a:r>
              <a:rPr lang="nl-BE" sz="2000" dirty="0"/>
              <a:t> </a:t>
            </a:r>
            <a:r>
              <a:rPr lang="nl-BE" sz="2000" dirty="0" err="1"/>
              <a:t>to</a:t>
            </a:r>
            <a:r>
              <a:rPr lang="nl-BE" sz="2000" dirty="0"/>
              <a:t> select </a:t>
            </a:r>
            <a:r>
              <a:rPr lang="nl-BE" sz="2000" dirty="0" err="1"/>
              <a:t>which</a:t>
            </a:r>
            <a:r>
              <a:rPr lang="nl-BE" sz="2000" dirty="0"/>
              <a:t> GROUP </a:t>
            </a:r>
            <a:r>
              <a:rPr lang="nl-BE" sz="2000" dirty="0" err="1"/>
              <a:t>objects</a:t>
            </a:r>
            <a:r>
              <a:rPr lang="nl-BE" sz="2000" dirty="0"/>
              <a:t> </a:t>
            </a:r>
            <a:r>
              <a:rPr lang="nl-BE" sz="2000" dirty="0" err="1"/>
              <a:t>belong</a:t>
            </a:r>
            <a:r>
              <a:rPr lang="nl-BE" sz="2000" dirty="0"/>
              <a:t> </a:t>
            </a:r>
            <a:r>
              <a:rPr lang="nl-BE" sz="2000" dirty="0" err="1"/>
              <a:t>to</a:t>
            </a:r>
            <a:r>
              <a:rPr lang="nl-BE" sz="2000" dirty="0"/>
              <a:t> </a:t>
            </a:r>
            <a:r>
              <a:rPr lang="nl-BE" sz="2000" dirty="0" err="1"/>
              <a:t>the</a:t>
            </a:r>
            <a:r>
              <a:rPr lang="nl-BE" sz="2000" dirty="0"/>
              <a:t> SET: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 err="1"/>
              <a:t>Coalition</a:t>
            </a:r>
            <a:endParaRPr lang="nl-BE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Country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 err="1"/>
              <a:t>Category</a:t>
            </a:r>
            <a:endParaRPr lang="nl-BE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Prefix 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…</a:t>
            </a:r>
            <a:endParaRPr lang="nl-BE" sz="1600" dirty="0"/>
          </a:p>
        </p:txBody>
      </p:sp>
      <p:cxnSp>
        <p:nvCxnSpPr>
          <p:cNvPr id="28" name="Straight Connector 27"/>
          <p:cNvCxnSpPr>
            <a:stCxn id="22" idx="0"/>
            <a:endCxn id="14" idx="2"/>
          </p:cNvCxnSpPr>
          <p:nvPr/>
        </p:nvCxnSpPr>
        <p:spPr>
          <a:xfrm flipV="1">
            <a:off x="5510994" y="3699003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fgeronde rechthoek 18"/>
          <p:cNvSpPr/>
          <p:nvPr/>
        </p:nvSpPr>
        <p:spPr>
          <a:xfrm>
            <a:off x="1775952" y="315899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1775952" y="414900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1775952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X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" name="Rechte verbindingslijn 5"/>
          <p:cNvCxnSpPr>
            <a:stCxn id="25" idx="2"/>
          </p:cNvCxnSpPr>
          <p:nvPr/>
        </p:nvCxnSpPr>
        <p:spPr>
          <a:xfrm flipH="1">
            <a:off x="3665973" y="3429000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chte verbindingslijn 29"/>
          <p:cNvCxnSpPr>
            <a:stCxn id="29" idx="2"/>
          </p:cNvCxnSpPr>
          <p:nvPr/>
        </p:nvCxnSpPr>
        <p:spPr>
          <a:xfrm flipH="1">
            <a:off x="3665973" y="4419011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31" idx="2"/>
          </p:cNvCxnSpPr>
          <p:nvPr/>
        </p:nvCxnSpPr>
        <p:spPr>
          <a:xfrm flipH="1">
            <a:off x="3665973" y="5409022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37"/>
          <p:cNvCxnSpPr>
            <a:stCxn id="29" idx="6"/>
            <a:endCxn id="22" idx="1"/>
          </p:cNvCxnSpPr>
          <p:nvPr/>
        </p:nvCxnSpPr>
        <p:spPr>
          <a:xfrm>
            <a:off x="4025977" y="4419011"/>
            <a:ext cx="540006" cy="4500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/>
          <p:cNvCxnSpPr>
            <a:stCxn id="25" idx="6"/>
            <a:endCxn id="22" idx="1"/>
          </p:cNvCxnSpPr>
          <p:nvPr/>
        </p:nvCxnSpPr>
        <p:spPr>
          <a:xfrm>
            <a:off x="4025977" y="3429000"/>
            <a:ext cx="540006" cy="103501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>
            <a:stCxn id="31" idx="6"/>
            <a:endCxn id="22" idx="1"/>
          </p:cNvCxnSpPr>
          <p:nvPr/>
        </p:nvCxnSpPr>
        <p:spPr>
          <a:xfrm flipV="1">
            <a:off x="4025977" y="4464012"/>
            <a:ext cx="540006" cy="94501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7"/>
          <p:cNvSpPr/>
          <p:nvPr/>
        </p:nvSpPr>
        <p:spPr>
          <a:xfrm>
            <a:off x="3845975" y="3338999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7"/>
          <p:cNvSpPr/>
          <p:nvPr/>
        </p:nvSpPr>
        <p:spPr>
          <a:xfrm>
            <a:off x="3845975" y="4329010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7"/>
          <p:cNvSpPr/>
          <p:nvPr/>
        </p:nvSpPr>
        <p:spPr>
          <a:xfrm>
            <a:off x="3845975" y="5319021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fgeronde rechthoek 18"/>
          <p:cNvSpPr/>
          <p:nvPr/>
        </p:nvSpPr>
        <p:spPr>
          <a:xfrm>
            <a:off x="4565983" y="3068996"/>
            <a:ext cx="1890021" cy="630007"/>
          </a:xfrm>
          <a:prstGeom prst="roundRect">
            <a:avLst>
              <a:gd name="adj" fmla="val 9328"/>
            </a:avLst>
          </a:prstGeom>
          <a:solidFill>
            <a:schemeClr val="bg1">
              <a:lumMod val="25000"/>
              <a:lumOff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9" name="Afgeronde rechthoek 31"/>
          <p:cNvSpPr/>
          <p:nvPr/>
        </p:nvSpPr>
        <p:spPr>
          <a:xfrm>
            <a:off x="1415948" y="3609002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</a:rPr>
              <a:t>Group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0" name="Afgeronde rechthoek 31"/>
          <p:cNvSpPr/>
          <p:nvPr/>
        </p:nvSpPr>
        <p:spPr>
          <a:xfrm>
            <a:off x="1415948" y="4599013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</a:rPr>
              <a:t>Group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2" name="Afgeronde rechthoek 31"/>
          <p:cNvSpPr/>
          <p:nvPr/>
        </p:nvSpPr>
        <p:spPr>
          <a:xfrm>
            <a:off x="1415948" y="5589024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</a:rPr>
              <a:t>Group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4565983" y="414900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096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nl-BE" dirty="0"/>
              <a:t>SET_GROUP DECLARATION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nl-BE" dirty="0" err="1"/>
              <a:t>APIs</a:t>
            </a:r>
            <a:endParaRPr lang="nl-BE" dirty="0"/>
          </a:p>
          <a:p>
            <a:pPr algn="l"/>
            <a:r>
              <a:rPr lang="nl-BE" dirty="0" err="1"/>
              <a:t>Examples</a:t>
            </a:r>
            <a:endParaRPr lang="en-US" dirty="0"/>
          </a:p>
        </p:txBody>
      </p:sp>
      <p:cxnSp>
        <p:nvCxnSpPr>
          <p:cNvPr id="26" name="Straight Connector 27"/>
          <p:cNvCxnSpPr>
            <a:stCxn id="43" idx="0"/>
            <a:endCxn id="39" idx="2"/>
          </p:cNvCxnSpPr>
          <p:nvPr/>
        </p:nvCxnSpPr>
        <p:spPr>
          <a:xfrm flipV="1">
            <a:off x="10011044" y="414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fgeronde rechthoek 18"/>
          <p:cNvSpPr/>
          <p:nvPr/>
        </p:nvSpPr>
        <p:spPr>
          <a:xfrm>
            <a:off x="6276002" y="360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8" name="Afgeronde rechthoek 18"/>
          <p:cNvSpPr/>
          <p:nvPr/>
        </p:nvSpPr>
        <p:spPr>
          <a:xfrm>
            <a:off x="6276002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6276002" y="558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X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0" name="Rechte verbindingslijn 29"/>
          <p:cNvCxnSpPr>
            <a:stCxn id="36" idx="2"/>
          </p:cNvCxnSpPr>
          <p:nvPr/>
        </p:nvCxnSpPr>
        <p:spPr>
          <a:xfrm flipH="1">
            <a:off x="8166023" y="3879006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30"/>
          <p:cNvCxnSpPr>
            <a:stCxn id="37" idx="2"/>
          </p:cNvCxnSpPr>
          <p:nvPr/>
        </p:nvCxnSpPr>
        <p:spPr>
          <a:xfrm flipH="1">
            <a:off x="8166023" y="4869017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38" idx="2"/>
          </p:cNvCxnSpPr>
          <p:nvPr/>
        </p:nvCxnSpPr>
        <p:spPr>
          <a:xfrm flipH="1">
            <a:off x="8166023" y="5859028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chte verbindingslijn 32"/>
          <p:cNvCxnSpPr>
            <a:stCxn id="37" idx="6"/>
            <a:endCxn id="43" idx="1"/>
          </p:cNvCxnSpPr>
          <p:nvPr/>
        </p:nvCxnSpPr>
        <p:spPr>
          <a:xfrm>
            <a:off x="8526027" y="4869017"/>
            <a:ext cx="540006" cy="4500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/>
          <p:cNvCxnSpPr>
            <a:stCxn id="36" idx="6"/>
            <a:endCxn id="43" idx="1"/>
          </p:cNvCxnSpPr>
          <p:nvPr/>
        </p:nvCxnSpPr>
        <p:spPr>
          <a:xfrm>
            <a:off x="8526027" y="3879006"/>
            <a:ext cx="540006" cy="103501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38" idx="6"/>
            <a:endCxn id="43" idx="1"/>
          </p:cNvCxnSpPr>
          <p:nvPr/>
        </p:nvCxnSpPr>
        <p:spPr>
          <a:xfrm flipV="1">
            <a:off x="8526027" y="4914018"/>
            <a:ext cx="540006" cy="94501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7"/>
          <p:cNvSpPr/>
          <p:nvPr/>
        </p:nvSpPr>
        <p:spPr>
          <a:xfrm>
            <a:off x="8346025" y="3789005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7"/>
          <p:cNvSpPr/>
          <p:nvPr/>
        </p:nvSpPr>
        <p:spPr>
          <a:xfrm>
            <a:off x="8346025" y="4779016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7"/>
          <p:cNvSpPr/>
          <p:nvPr/>
        </p:nvSpPr>
        <p:spPr>
          <a:xfrm>
            <a:off x="8346025" y="5769027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fgeronde rechthoek 18"/>
          <p:cNvSpPr/>
          <p:nvPr/>
        </p:nvSpPr>
        <p:spPr>
          <a:xfrm>
            <a:off x="9066033" y="3519002"/>
            <a:ext cx="1890021" cy="630007"/>
          </a:xfrm>
          <a:prstGeom prst="roundRect">
            <a:avLst>
              <a:gd name="adj" fmla="val 9328"/>
            </a:avLst>
          </a:prstGeom>
          <a:solidFill>
            <a:schemeClr val="bg1">
              <a:lumMod val="25000"/>
              <a:lumOff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0" name="Afgeronde rechthoek 31"/>
          <p:cNvSpPr/>
          <p:nvPr/>
        </p:nvSpPr>
        <p:spPr>
          <a:xfrm>
            <a:off x="5915998" y="4059008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1" name="Afgeronde rechthoek 31"/>
          <p:cNvSpPr/>
          <p:nvPr/>
        </p:nvSpPr>
        <p:spPr>
          <a:xfrm>
            <a:off x="5915998" y="5049019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2" name="Afgeronde rechthoek 31"/>
          <p:cNvSpPr/>
          <p:nvPr/>
        </p:nvSpPr>
        <p:spPr>
          <a:xfrm>
            <a:off x="5915998" y="6039030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9066033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8673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DECLARE a SET_GROUP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4059007"/>
            <a:ext cx="9784080" cy="2520028"/>
          </a:xfrm>
        </p:spPr>
        <p:txBody>
          <a:bodyPr anchor="ctr">
            <a:normAutofit fontScale="70000" lnSpcReduction="20000"/>
          </a:bodyPr>
          <a:lstStyle/>
          <a:p>
            <a:r>
              <a:rPr lang="nl-BE" dirty="0" err="1"/>
              <a:t>FilterCoalitions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</a:t>
            </a:r>
            <a:r>
              <a:rPr lang="nl-BE" dirty="0" err="1"/>
              <a:t>Coalitions</a:t>
            </a:r>
            <a:r>
              <a:rPr lang="nl-BE" dirty="0"/>
              <a:t>.</a:t>
            </a:r>
          </a:p>
          <a:p>
            <a:r>
              <a:rPr lang="nl-BE" dirty="0" err="1"/>
              <a:t>FilterCountries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</a:t>
            </a:r>
            <a:r>
              <a:rPr lang="nl-BE" dirty="0" err="1"/>
              <a:t>Countries</a:t>
            </a:r>
            <a:r>
              <a:rPr lang="nl-BE" dirty="0"/>
              <a:t>.</a:t>
            </a:r>
          </a:p>
          <a:p>
            <a:r>
              <a:rPr lang="nl-BE" dirty="0" err="1"/>
              <a:t>FilterCategories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</a:t>
            </a:r>
            <a:r>
              <a:rPr lang="nl-BE" dirty="0" err="1"/>
              <a:t>Categories</a:t>
            </a:r>
            <a:r>
              <a:rPr lang="nl-BE" dirty="0"/>
              <a:t>.</a:t>
            </a:r>
          </a:p>
          <a:p>
            <a:r>
              <a:rPr lang="nl-BE" dirty="0" err="1"/>
              <a:t>FilterPrefixes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Prefix strings.</a:t>
            </a:r>
          </a:p>
          <a:p>
            <a:r>
              <a:rPr lang="nl-BE" dirty="0" err="1"/>
              <a:t>FilterStart</a:t>
            </a:r>
            <a:r>
              <a:rPr lang="nl-BE" dirty="0"/>
              <a:t>() </a:t>
            </a:r>
            <a:r>
              <a:rPr lang="nl-BE" dirty="0" err="1"/>
              <a:t>will</a:t>
            </a:r>
            <a:r>
              <a:rPr lang="nl-BE" dirty="0"/>
              <a:t> start </a:t>
            </a:r>
            <a:r>
              <a:rPr lang="nl-BE" dirty="0" err="1"/>
              <a:t>the</a:t>
            </a:r>
            <a:r>
              <a:rPr lang="nl-BE" dirty="0"/>
              <a:t> filter </a:t>
            </a:r>
            <a:r>
              <a:rPr lang="nl-BE" dirty="0" err="1"/>
              <a:t>process</a:t>
            </a:r>
            <a:r>
              <a:rPr lang="nl-BE" dirty="0"/>
              <a:t>. </a:t>
            </a:r>
          </a:p>
          <a:p>
            <a:pPr lvl="1"/>
            <a:r>
              <a:rPr lang="nl-BE" dirty="0" err="1"/>
              <a:t>Note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once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filter is </a:t>
            </a:r>
            <a:r>
              <a:rPr lang="nl-BE" dirty="0" err="1"/>
              <a:t>started</a:t>
            </a:r>
            <a:r>
              <a:rPr lang="nl-BE" dirty="0"/>
              <a:t>,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cannot</a:t>
            </a:r>
            <a:r>
              <a:rPr lang="nl-BE" dirty="0"/>
              <a:t> change </a:t>
            </a:r>
            <a:r>
              <a:rPr lang="nl-BE" dirty="0" err="1"/>
              <a:t>the</a:t>
            </a:r>
            <a:r>
              <a:rPr lang="nl-BE" dirty="0"/>
              <a:t> filter criteria </a:t>
            </a:r>
            <a:r>
              <a:rPr lang="nl-BE" dirty="0" err="1"/>
              <a:t>anymore</a:t>
            </a:r>
            <a:r>
              <a:rPr lang="nl-BE" dirty="0"/>
              <a:t>!</a:t>
            </a:r>
          </a:p>
          <a:p>
            <a:pPr lvl="1"/>
            <a:r>
              <a:rPr lang="nl-BE" dirty="0"/>
              <a:t>The filtering is </a:t>
            </a:r>
            <a:r>
              <a:rPr lang="nl-BE" dirty="0" err="1"/>
              <a:t>executed</a:t>
            </a:r>
            <a:r>
              <a:rPr lang="nl-BE" dirty="0"/>
              <a:t> </a:t>
            </a:r>
            <a:r>
              <a:rPr lang="nl-BE" dirty="0" err="1"/>
              <a:t>dynamically</a:t>
            </a:r>
            <a:r>
              <a:rPr lang="nl-BE" dirty="0"/>
              <a:t> </a:t>
            </a:r>
            <a:r>
              <a:rPr lang="nl-BE" dirty="0" err="1"/>
              <a:t>during</a:t>
            </a:r>
            <a:r>
              <a:rPr lang="nl-BE" dirty="0"/>
              <a:t> mission </a:t>
            </a:r>
            <a:r>
              <a:rPr lang="nl-BE" dirty="0" err="1"/>
              <a:t>execution</a:t>
            </a:r>
            <a:r>
              <a:rPr lang="nl-BE" dirty="0"/>
              <a:t>, </a:t>
            </a:r>
            <a:r>
              <a:rPr lang="nl-BE" dirty="0" err="1"/>
              <a:t>meaning</a:t>
            </a:r>
            <a:r>
              <a:rPr lang="nl-BE" dirty="0"/>
              <a:t>:</a:t>
            </a:r>
          </a:p>
          <a:p>
            <a:pPr lvl="2"/>
            <a:r>
              <a:rPr lang="nl-BE" dirty="0"/>
              <a:t>New </a:t>
            </a:r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added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birth</a:t>
            </a:r>
            <a:r>
              <a:rPr lang="nl-BE" dirty="0"/>
              <a:t>, </a:t>
            </a:r>
          </a:p>
          <a:p>
            <a:pPr lvl="2"/>
            <a:r>
              <a:rPr lang="nl-BE" dirty="0"/>
              <a:t>Dead or </a:t>
            </a:r>
            <a:r>
              <a:rPr lang="nl-BE" dirty="0" err="1"/>
              <a:t>destroyed</a:t>
            </a:r>
            <a:r>
              <a:rPr lang="nl-BE" dirty="0"/>
              <a:t> </a:t>
            </a:r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removed</a:t>
            </a:r>
            <a:r>
              <a:rPr lang="nl-BE" dirty="0"/>
              <a:t>.</a:t>
            </a:r>
          </a:p>
        </p:txBody>
      </p:sp>
      <p:sp>
        <p:nvSpPr>
          <p:cNvPr id="6" name="TextBox 19"/>
          <p:cNvSpPr txBox="1"/>
          <p:nvPr/>
        </p:nvSpPr>
        <p:spPr>
          <a:xfrm>
            <a:off x="785941" y="2078984"/>
            <a:ext cx="10620117" cy="1890021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b="1" dirty="0" err="1"/>
              <a:t>local</a:t>
            </a:r>
            <a:r>
              <a:rPr lang="nl-BE" sz="2400" b="1" dirty="0"/>
              <a:t> </a:t>
            </a:r>
            <a:r>
              <a:rPr lang="nl-BE" sz="2400" b="1" dirty="0" err="1"/>
              <a:t>HeliGroupSet</a:t>
            </a:r>
            <a:r>
              <a:rPr lang="nl-BE" sz="2400" b="1" dirty="0"/>
              <a:t> = </a:t>
            </a:r>
            <a:r>
              <a:rPr lang="nl-BE" sz="2400" b="1" dirty="0" err="1"/>
              <a:t>SET_GROUP:New</a:t>
            </a:r>
            <a:r>
              <a:rPr lang="nl-BE" sz="2400" b="1" dirty="0"/>
              <a:t>()</a:t>
            </a:r>
          </a:p>
          <a:p>
            <a:pPr marL="0" indent="0">
              <a:buNone/>
            </a:pPr>
            <a:r>
              <a:rPr lang="nl-BE" sz="2400" b="1" dirty="0"/>
              <a:t>	:</a:t>
            </a:r>
            <a:r>
              <a:rPr lang="nl-BE" sz="2400" b="1" dirty="0" err="1"/>
              <a:t>FilterCoalitions</a:t>
            </a:r>
            <a:r>
              <a:rPr lang="nl-BE" sz="2400" b="1" dirty="0"/>
              <a:t>( </a:t>
            </a:r>
            <a:r>
              <a:rPr lang="nl-BE" sz="2400" b="1" dirty="0" err="1"/>
              <a:t>Coalitions</a:t>
            </a:r>
            <a:r>
              <a:rPr lang="nl-BE" sz="2400" b="1" dirty="0"/>
              <a:t> ):</a:t>
            </a:r>
            <a:r>
              <a:rPr lang="nl-BE" sz="2400" b="1" dirty="0" err="1"/>
              <a:t>FilterCountries</a:t>
            </a:r>
            <a:r>
              <a:rPr lang="nl-BE" sz="2400" b="1" dirty="0"/>
              <a:t>( </a:t>
            </a:r>
            <a:r>
              <a:rPr lang="nl-BE" sz="2400" b="1" dirty="0" err="1"/>
              <a:t>Countries</a:t>
            </a:r>
            <a:r>
              <a:rPr lang="nl-BE" sz="2400" b="1" dirty="0"/>
              <a:t>)</a:t>
            </a:r>
            <a:br>
              <a:rPr lang="nl-BE" sz="2400" b="1" dirty="0"/>
            </a:br>
            <a:r>
              <a:rPr lang="nl-BE" sz="2400" b="1" dirty="0"/>
              <a:t>	:</a:t>
            </a:r>
            <a:r>
              <a:rPr lang="nl-BE" sz="2400" b="1" dirty="0" err="1"/>
              <a:t>FilterCategories</a:t>
            </a:r>
            <a:r>
              <a:rPr lang="nl-BE" sz="2400" b="1" dirty="0"/>
              <a:t>( </a:t>
            </a:r>
            <a:r>
              <a:rPr lang="nl-BE" sz="2400" b="1" dirty="0" err="1"/>
              <a:t>Categories</a:t>
            </a:r>
            <a:r>
              <a:rPr lang="nl-BE" sz="2400" b="1" dirty="0"/>
              <a:t> ):</a:t>
            </a:r>
            <a:r>
              <a:rPr lang="nl-BE" sz="2400" b="1" dirty="0" err="1"/>
              <a:t>FilterPrefixes</a:t>
            </a:r>
            <a:r>
              <a:rPr lang="nl-BE" sz="2400" b="1" dirty="0"/>
              <a:t>( </a:t>
            </a:r>
            <a:r>
              <a:rPr lang="nl-BE" sz="2400" b="1" dirty="0" err="1"/>
              <a:t>Prefixes</a:t>
            </a:r>
            <a:r>
              <a:rPr lang="nl-BE" sz="2400" b="1" dirty="0"/>
              <a:t> )</a:t>
            </a:r>
          </a:p>
          <a:p>
            <a:pPr marL="0" indent="0">
              <a:buNone/>
            </a:pPr>
            <a:r>
              <a:rPr lang="nl-BE" sz="2400" b="1" dirty="0"/>
              <a:t>	:</a:t>
            </a:r>
            <a:r>
              <a:rPr lang="nl-BE" sz="2400" b="1" dirty="0" err="1"/>
              <a:t>FilterStart</a:t>
            </a:r>
            <a:r>
              <a:rPr lang="nl-BE" sz="2400" b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728576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coalitions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8999"/>
            <a:ext cx="9784080" cy="2878921"/>
          </a:xfrm>
        </p:spPr>
        <p:txBody>
          <a:bodyPr>
            <a:normAutofit/>
          </a:bodyPr>
          <a:lstStyle/>
          <a:p>
            <a:r>
              <a:rPr lang="nl-BE" b="1" dirty="0" err="1"/>
              <a:t>Coalitions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values</a:t>
            </a:r>
            <a:r>
              <a:rPr lang="nl-BE" dirty="0"/>
              <a:t>:</a:t>
            </a:r>
          </a:p>
          <a:p>
            <a:pPr lvl="1"/>
            <a:r>
              <a:rPr lang="nl-BE" b="1" dirty="0"/>
              <a:t>“blue”</a:t>
            </a:r>
          </a:p>
          <a:p>
            <a:pPr lvl="1"/>
            <a:r>
              <a:rPr lang="nl-BE" b="1" dirty="0"/>
              <a:t>“red”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FilterCoalitions</a:t>
            </a:r>
            <a:r>
              <a:rPr lang="nl-BE" sz="2400" dirty="0"/>
              <a:t>( </a:t>
            </a:r>
            <a:r>
              <a:rPr lang="nl-BE" sz="2400" b="1" dirty="0" err="1"/>
              <a:t>Coalitions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80613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categories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8999"/>
            <a:ext cx="9784080" cy="2878921"/>
          </a:xfrm>
        </p:spPr>
        <p:txBody>
          <a:bodyPr>
            <a:normAutofit/>
          </a:bodyPr>
          <a:lstStyle/>
          <a:p>
            <a:r>
              <a:rPr lang="nl-BE" b="1" dirty="0" err="1"/>
              <a:t>Categories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values</a:t>
            </a:r>
            <a:r>
              <a:rPr lang="nl-BE" dirty="0"/>
              <a:t>: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plane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helicopter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ground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ship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structure</a:t>
            </a:r>
            <a:r>
              <a:rPr lang="nl-BE" b="1" dirty="0"/>
              <a:t>”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4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FilterCategories</a:t>
            </a:r>
            <a:r>
              <a:rPr lang="nl-BE" sz="2400" dirty="0"/>
              <a:t>( </a:t>
            </a:r>
            <a:r>
              <a:rPr lang="nl-BE" sz="2400" b="1" dirty="0" err="1"/>
              <a:t>Categories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0097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countries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8999"/>
            <a:ext cx="9784080" cy="3420038"/>
          </a:xfrm>
        </p:spPr>
        <p:txBody>
          <a:bodyPr>
            <a:normAutofit fontScale="92500" lnSpcReduction="20000"/>
          </a:bodyPr>
          <a:lstStyle/>
          <a:p>
            <a:r>
              <a:rPr lang="nl-BE" b="1" dirty="0" err="1"/>
              <a:t>Countries</a:t>
            </a:r>
            <a:r>
              <a:rPr lang="nl-BE" b="1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countries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DCS World.</a:t>
            </a:r>
          </a:p>
          <a:p>
            <a:r>
              <a:rPr lang="nl-BE" dirty="0"/>
              <a:t>The different </a:t>
            </a:r>
            <a:r>
              <a:rPr lang="nl-BE" dirty="0" err="1"/>
              <a:t>countries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found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db_countries.lua</a:t>
            </a:r>
            <a:r>
              <a:rPr lang="nl-BE" dirty="0"/>
              <a:t> file in </a:t>
            </a:r>
            <a:r>
              <a:rPr lang="nl-BE" dirty="0" err="1"/>
              <a:t>the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/>
              <a:t>DCS World\Scripts\Database directory of </a:t>
            </a:r>
            <a:r>
              <a:rPr lang="nl-BE" dirty="0" err="1"/>
              <a:t>your</a:t>
            </a:r>
            <a:r>
              <a:rPr lang="nl-BE" dirty="0"/>
              <a:t> DCS World </a:t>
            </a:r>
            <a:r>
              <a:rPr lang="nl-BE" dirty="0" err="1"/>
              <a:t>installation</a:t>
            </a:r>
            <a:r>
              <a:rPr lang="nl-BE" dirty="0"/>
              <a:t> folder.</a:t>
            </a:r>
          </a:p>
          <a:p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examples</a:t>
            </a:r>
            <a:r>
              <a:rPr lang="nl-BE" dirty="0"/>
              <a:t> of </a:t>
            </a:r>
            <a:r>
              <a:rPr lang="nl-BE" dirty="0" err="1"/>
              <a:t>countries</a:t>
            </a:r>
            <a:r>
              <a:rPr lang="nl-BE" dirty="0"/>
              <a:t> are: “RUSSIA”, “UKRAINE”, “USA”, “TURKEY”, “UK”, “FRANCE”, “GERMANY”, “CANADA”, “SPAIN”, “THE_NETHERLANDS”, “BELGIUM”, “NORWAY”, “DENMARK”, “ISRAEL”, “GEORGIA”, “INSURGENTS”, “ABKHAZIA”, “SOUTH_OSETIA”, “ITALY”</a:t>
            </a:r>
          </a:p>
          <a:p>
            <a:r>
              <a:rPr lang="nl-BE" dirty="0"/>
              <a:t>But </a:t>
            </a:r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recently</a:t>
            </a:r>
            <a:r>
              <a:rPr lang="nl-BE" dirty="0"/>
              <a:t> </a:t>
            </a:r>
            <a:r>
              <a:rPr lang="nl-BE" dirty="0" err="1"/>
              <a:t>added</a:t>
            </a:r>
            <a:r>
              <a:rPr lang="nl-BE" dirty="0"/>
              <a:t> are: “AGGRESSORS”, “AUSTRALIA”, “SWITZERLAND”, “AUSTRIA”, “BELARUS”, “BULGARIA”, “CHEZH_REPUBLIC”, “CHINA”,  “CROATIA”, “EGYPT”, “FINLAND”, “GREECE”, “HUNGARY”, “INDIA”, “IRAN”, “IRAQ”, “JAPAN”, “KAZAKHSTAN”, “NORTH_KOREA”, “PAKISTAN”, “POLAND”, “ROMANIA”, “SAUDI_ARABIA”, “SERBIA”, “SLOVAKIA”, “SOUTH_KOREA”, “SWEDEN”, “SYRIA”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FilterCountries</a:t>
            </a:r>
            <a:r>
              <a:rPr lang="nl-BE" sz="2400" dirty="0"/>
              <a:t>( </a:t>
            </a:r>
            <a:r>
              <a:rPr lang="nl-BE" sz="2400" b="1" dirty="0" err="1"/>
              <a:t>Countries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89341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1408</TotalTime>
  <Words>1089</Words>
  <Application>Microsoft Office PowerPoint</Application>
  <PresentationFormat>Breedbeeld</PresentationFormat>
  <Paragraphs>187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3" baseType="lpstr">
      <vt:lpstr>Arial</vt:lpstr>
      <vt:lpstr>Corbel</vt:lpstr>
      <vt:lpstr>Wingdings</vt:lpstr>
      <vt:lpstr>Gestreept</vt:lpstr>
      <vt:lpstr>Dcs world mission Development with moose</vt:lpstr>
      <vt:lpstr>SET CLASSES</vt:lpstr>
      <vt:lpstr>SET CLASSES</vt:lpstr>
      <vt:lpstr>SETS are dynamically managed using filter criteria</vt:lpstr>
      <vt:lpstr>SET_GROUP DECLARATION</vt:lpstr>
      <vt:lpstr>DECLARE a SET_GROUP</vt:lpstr>
      <vt:lpstr>Filter coalitions</vt:lpstr>
      <vt:lpstr>Filter categories</vt:lpstr>
      <vt:lpstr>Filter countries</vt:lpstr>
      <vt:lpstr>Filter Prefixes</vt:lpstr>
      <vt:lpstr>SET Iteration</vt:lpstr>
      <vt:lpstr>what are iterators?  and what is the advantage?</vt:lpstr>
      <vt:lpstr>other iterators</vt:lpstr>
      <vt:lpstr>other iterators</vt:lpstr>
      <vt:lpstr>other iterators</vt:lpstr>
      <vt:lpstr>consult the online documentation</vt:lpstr>
      <vt:lpstr>Training missions</vt:lpstr>
      <vt:lpstr>HOPE YOU FOUND THIS INTERESTING</vt:lpstr>
      <vt:lpstr>WHY MOOSE?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92</cp:revision>
  <dcterms:created xsi:type="dcterms:W3CDTF">2016-04-14T07:37:30Z</dcterms:created>
  <dcterms:modified xsi:type="dcterms:W3CDTF">2016-06-07T07:21:10Z</dcterms:modified>
</cp:coreProperties>
</file>

<file path=docProps/thumbnail.jpeg>
</file>